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80" r:id="rId4"/>
    <p:sldId id="258" r:id="rId5"/>
    <p:sldId id="259" r:id="rId6"/>
    <p:sldId id="339" r:id="rId7"/>
    <p:sldId id="260" r:id="rId8"/>
    <p:sldId id="340" r:id="rId9"/>
    <p:sldId id="261" r:id="rId10"/>
    <p:sldId id="262" r:id="rId11"/>
    <p:sldId id="341" r:id="rId12"/>
    <p:sldId id="263" r:id="rId13"/>
    <p:sldId id="264" r:id="rId14"/>
    <p:sldId id="343" r:id="rId15"/>
    <p:sldId id="342" r:id="rId16"/>
    <p:sldId id="286" r:id="rId17"/>
    <p:sldId id="287" r:id="rId18"/>
    <p:sldId id="282" r:id="rId19"/>
    <p:sldId id="344" r:id="rId20"/>
    <p:sldId id="289" r:id="rId21"/>
    <p:sldId id="288" r:id="rId22"/>
    <p:sldId id="290" r:id="rId23"/>
    <p:sldId id="291" r:id="rId24"/>
    <p:sldId id="345" r:id="rId25"/>
    <p:sldId id="292" r:id="rId26"/>
    <p:sldId id="293" r:id="rId27"/>
    <p:sldId id="294" r:id="rId28"/>
    <p:sldId id="277" r:id="rId29"/>
    <p:sldId id="346" r:id="rId30"/>
    <p:sldId id="298" r:id="rId31"/>
    <p:sldId id="299" r:id="rId32"/>
    <p:sldId id="300" r:id="rId33"/>
    <p:sldId id="347" r:id="rId34"/>
    <p:sldId id="301" r:id="rId35"/>
    <p:sldId id="275" r:id="rId36"/>
    <p:sldId id="302" r:id="rId37"/>
    <p:sldId id="303" r:id="rId38"/>
    <p:sldId id="304" r:id="rId39"/>
    <p:sldId id="305" r:id="rId40"/>
    <p:sldId id="350" r:id="rId41"/>
    <p:sldId id="306" r:id="rId42"/>
    <p:sldId id="349" r:id="rId43"/>
    <p:sldId id="310" r:id="rId44"/>
    <p:sldId id="348" r:id="rId45"/>
    <p:sldId id="307" r:id="rId46"/>
    <p:sldId id="351" r:id="rId47"/>
    <p:sldId id="312" r:id="rId48"/>
    <p:sldId id="311" r:id="rId49"/>
    <p:sldId id="314" r:id="rId50"/>
    <p:sldId id="315" r:id="rId51"/>
    <p:sldId id="352" r:id="rId52"/>
    <p:sldId id="316" r:id="rId53"/>
    <p:sldId id="317" r:id="rId54"/>
    <p:sldId id="319" r:id="rId55"/>
    <p:sldId id="318" r:id="rId56"/>
    <p:sldId id="320" r:id="rId57"/>
    <p:sldId id="322" r:id="rId58"/>
    <p:sldId id="324" r:id="rId59"/>
    <p:sldId id="323" r:id="rId60"/>
    <p:sldId id="325" r:id="rId61"/>
    <p:sldId id="327" r:id="rId62"/>
    <p:sldId id="326" r:id="rId63"/>
    <p:sldId id="353" r:id="rId64"/>
    <p:sldId id="354" r:id="rId65"/>
    <p:sldId id="328" r:id="rId66"/>
    <p:sldId id="329" r:id="rId67"/>
    <p:sldId id="355" r:id="rId68"/>
    <p:sldId id="330" r:id="rId69"/>
    <p:sldId id="276" r:id="rId70"/>
    <p:sldId id="274" r:id="rId71"/>
    <p:sldId id="268" r:id="rId72"/>
    <p:sldId id="356" r:id="rId73"/>
    <p:sldId id="271" r:id="rId74"/>
    <p:sldId id="272" r:id="rId75"/>
    <p:sldId id="270" r:id="rId76"/>
    <p:sldId id="357" r:id="rId77"/>
    <p:sldId id="269" r:id="rId78"/>
    <p:sldId id="358" r:id="rId79"/>
    <p:sldId id="267" r:id="rId80"/>
    <p:sldId id="266" r:id="rId81"/>
    <p:sldId id="359" r:id="rId82"/>
    <p:sldId id="360" r:id="rId83"/>
    <p:sldId id="361" r:id="rId84"/>
    <p:sldId id="362" r:id="rId85"/>
    <p:sldId id="363" r:id="rId86"/>
    <p:sldId id="364" r:id="rId87"/>
    <p:sldId id="365" r:id="rId88"/>
  </p:sldIdLst>
  <p:sldSz cx="12192000" cy="6858000"/>
  <p:notesSz cx="7099300" cy="10234613"/>
  <p:defaultText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5007" autoAdjust="0"/>
    <p:restoredTop sz="94434" autoAdjust="0"/>
  </p:normalViewPr>
  <p:slideViewPr>
    <p:cSldViewPr snapToGrid="0">
      <p:cViewPr varScale="1">
        <p:scale>
          <a:sx n="70" d="100"/>
          <a:sy n="70" d="100"/>
        </p:scale>
        <p:origin x="726" y="72"/>
      </p:cViewPr>
      <p:guideLst/>
    </p:cSldViewPr>
  </p:slideViewPr>
  <p:outlineViewPr>
    <p:cViewPr>
      <p:scale>
        <a:sx n="33" d="100"/>
        <a:sy n="33" d="100"/>
      </p:scale>
      <p:origin x="0" y="-111738"/>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presProps" Target="pres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viewProps" Target="viewProps.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ableStyles" Target="tableStyle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fa-I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fa-IR"/>
          </a:p>
        </p:txBody>
      </p:sp>
      <p:sp>
        <p:nvSpPr>
          <p:cNvPr id="4" name="Date Placeholder 3"/>
          <p:cNvSpPr>
            <a:spLocks noGrp="1"/>
          </p:cNvSpPr>
          <p:nvPr>
            <p:ph type="dt" sz="half" idx="10"/>
          </p:nvPr>
        </p:nvSpPr>
        <p:spPr/>
        <p:txBody>
          <a:bodyPr/>
          <a:lstStyle/>
          <a:p>
            <a:fld id="{90F85A88-C0C3-49D8-991B-4E57974E7B05}" type="datetimeFigureOut">
              <a:rPr lang="fa-IR" smtClean="0"/>
              <a:t>11/04/1448</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F3F96587-E158-44F5-BA39-97D5FA51E7C5}" type="slidenum">
              <a:rPr lang="fa-IR" smtClean="0"/>
              <a:t>‹#›</a:t>
            </a:fld>
            <a:endParaRPr lang="fa-IR"/>
          </a:p>
        </p:txBody>
      </p:sp>
    </p:spTree>
    <p:extLst>
      <p:ext uri="{BB962C8B-B14F-4D97-AF65-F5344CB8AC3E}">
        <p14:creationId xmlns:p14="http://schemas.microsoft.com/office/powerpoint/2010/main" val="15242730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p>
            <a:fld id="{90F85A88-C0C3-49D8-991B-4E57974E7B05}" type="datetimeFigureOut">
              <a:rPr lang="fa-IR" smtClean="0"/>
              <a:t>11/04/1448</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F3F96587-E158-44F5-BA39-97D5FA51E7C5}" type="slidenum">
              <a:rPr lang="fa-IR" smtClean="0"/>
              <a:t>‹#›</a:t>
            </a:fld>
            <a:endParaRPr lang="fa-IR"/>
          </a:p>
        </p:txBody>
      </p:sp>
    </p:spTree>
    <p:extLst>
      <p:ext uri="{BB962C8B-B14F-4D97-AF65-F5344CB8AC3E}">
        <p14:creationId xmlns:p14="http://schemas.microsoft.com/office/powerpoint/2010/main" val="22286401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fa-I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0F85A88-C0C3-49D8-991B-4E57974E7B05}" type="datetimeFigureOut">
              <a:rPr lang="fa-IR" smtClean="0"/>
              <a:t>11/04/1448</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F3F96587-E158-44F5-BA39-97D5FA51E7C5}" type="slidenum">
              <a:rPr lang="fa-IR" smtClean="0"/>
              <a:t>‹#›</a:t>
            </a:fld>
            <a:endParaRPr lang="fa-IR"/>
          </a:p>
        </p:txBody>
      </p:sp>
    </p:spTree>
    <p:extLst>
      <p:ext uri="{BB962C8B-B14F-4D97-AF65-F5344CB8AC3E}">
        <p14:creationId xmlns:p14="http://schemas.microsoft.com/office/powerpoint/2010/main" val="11072399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Date Placeholder 4"/>
          <p:cNvSpPr>
            <a:spLocks noGrp="1"/>
          </p:cNvSpPr>
          <p:nvPr>
            <p:ph type="dt" sz="half" idx="10"/>
          </p:nvPr>
        </p:nvSpPr>
        <p:spPr/>
        <p:txBody>
          <a:bodyPr/>
          <a:lstStyle/>
          <a:p>
            <a:fld id="{90F85A88-C0C3-49D8-991B-4E57974E7B05}" type="datetimeFigureOut">
              <a:rPr lang="fa-IR" smtClean="0"/>
              <a:t>11/04/1448</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F3F96587-E158-44F5-BA39-97D5FA51E7C5}" type="slidenum">
              <a:rPr lang="fa-IR" smtClean="0"/>
              <a:t>‹#›</a:t>
            </a:fld>
            <a:endParaRPr lang="fa-IR"/>
          </a:p>
        </p:txBody>
      </p:sp>
    </p:spTree>
    <p:extLst>
      <p:ext uri="{BB962C8B-B14F-4D97-AF65-F5344CB8AC3E}">
        <p14:creationId xmlns:p14="http://schemas.microsoft.com/office/powerpoint/2010/main" val="36820635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fa-I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7" name="Date Placeholder 6"/>
          <p:cNvSpPr>
            <a:spLocks noGrp="1"/>
          </p:cNvSpPr>
          <p:nvPr>
            <p:ph type="dt" sz="half" idx="10"/>
          </p:nvPr>
        </p:nvSpPr>
        <p:spPr/>
        <p:txBody>
          <a:bodyPr/>
          <a:lstStyle/>
          <a:p>
            <a:fld id="{90F85A88-C0C3-49D8-991B-4E57974E7B05}" type="datetimeFigureOut">
              <a:rPr lang="fa-IR" smtClean="0"/>
              <a:t>11/04/1448</a:t>
            </a:fld>
            <a:endParaRPr lang="fa-IR"/>
          </a:p>
        </p:txBody>
      </p:sp>
      <p:sp>
        <p:nvSpPr>
          <p:cNvPr id="8" name="Footer Placeholder 7"/>
          <p:cNvSpPr>
            <a:spLocks noGrp="1"/>
          </p:cNvSpPr>
          <p:nvPr>
            <p:ph type="ftr" sz="quarter" idx="11"/>
          </p:nvPr>
        </p:nvSpPr>
        <p:spPr/>
        <p:txBody>
          <a:bodyPr/>
          <a:lstStyle/>
          <a:p>
            <a:endParaRPr lang="fa-IR"/>
          </a:p>
        </p:txBody>
      </p:sp>
      <p:sp>
        <p:nvSpPr>
          <p:cNvPr id="9" name="Slide Number Placeholder 8"/>
          <p:cNvSpPr>
            <a:spLocks noGrp="1"/>
          </p:cNvSpPr>
          <p:nvPr>
            <p:ph type="sldNum" sz="quarter" idx="12"/>
          </p:nvPr>
        </p:nvSpPr>
        <p:spPr/>
        <p:txBody>
          <a:bodyPr/>
          <a:lstStyle/>
          <a:p>
            <a:fld id="{F3F96587-E158-44F5-BA39-97D5FA51E7C5}" type="slidenum">
              <a:rPr lang="fa-IR" smtClean="0"/>
              <a:t>‹#›</a:t>
            </a:fld>
            <a:endParaRPr lang="fa-IR"/>
          </a:p>
        </p:txBody>
      </p:sp>
    </p:spTree>
    <p:extLst>
      <p:ext uri="{BB962C8B-B14F-4D97-AF65-F5344CB8AC3E}">
        <p14:creationId xmlns:p14="http://schemas.microsoft.com/office/powerpoint/2010/main" val="35368761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Date Placeholder 2"/>
          <p:cNvSpPr>
            <a:spLocks noGrp="1"/>
          </p:cNvSpPr>
          <p:nvPr>
            <p:ph type="dt" sz="half" idx="10"/>
          </p:nvPr>
        </p:nvSpPr>
        <p:spPr/>
        <p:txBody>
          <a:bodyPr/>
          <a:lstStyle/>
          <a:p>
            <a:fld id="{90F85A88-C0C3-49D8-991B-4E57974E7B05}" type="datetimeFigureOut">
              <a:rPr lang="fa-IR" smtClean="0"/>
              <a:t>11/04/1448</a:t>
            </a:fld>
            <a:endParaRPr lang="fa-IR"/>
          </a:p>
        </p:txBody>
      </p:sp>
      <p:sp>
        <p:nvSpPr>
          <p:cNvPr id="4" name="Footer Placeholder 3"/>
          <p:cNvSpPr>
            <a:spLocks noGrp="1"/>
          </p:cNvSpPr>
          <p:nvPr>
            <p:ph type="ftr" sz="quarter" idx="11"/>
          </p:nvPr>
        </p:nvSpPr>
        <p:spPr/>
        <p:txBody>
          <a:bodyPr/>
          <a:lstStyle/>
          <a:p>
            <a:endParaRPr lang="fa-IR"/>
          </a:p>
        </p:txBody>
      </p:sp>
      <p:sp>
        <p:nvSpPr>
          <p:cNvPr id="5" name="Slide Number Placeholder 4"/>
          <p:cNvSpPr>
            <a:spLocks noGrp="1"/>
          </p:cNvSpPr>
          <p:nvPr>
            <p:ph type="sldNum" sz="quarter" idx="12"/>
          </p:nvPr>
        </p:nvSpPr>
        <p:spPr/>
        <p:txBody>
          <a:bodyPr/>
          <a:lstStyle/>
          <a:p>
            <a:fld id="{F3F96587-E158-44F5-BA39-97D5FA51E7C5}" type="slidenum">
              <a:rPr lang="fa-IR" smtClean="0"/>
              <a:t>‹#›</a:t>
            </a:fld>
            <a:endParaRPr lang="fa-IR"/>
          </a:p>
        </p:txBody>
      </p:sp>
    </p:spTree>
    <p:extLst>
      <p:ext uri="{BB962C8B-B14F-4D97-AF65-F5344CB8AC3E}">
        <p14:creationId xmlns:p14="http://schemas.microsoft.com/office/powerpoint/2010/main" val="38746731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F85A88-C0C3-49D8-991B-4E57974E7B05}" type="datetimeFigureOut">
              <a:rPr lang="fa-IR" smtClean="0"/>
              <a:t>11/04/1448</a:t>
            </a:fld>
            <a:endParaRPr lang="fa-IR"/>
          </a:p>
        </p:txBody>
      </p:sp>
      <p:sp>
        <p:nvSpPr>
          <p:cNvPr id="3" name="Footer Placeholder 2"/>
          <p:cNvSpPr>
            <a:spLocks noGrp="1"/>
          </p:cNvSpPr>
          <p:nvPr>
            <p:ph type="ftr" sz="quarter" idx="11"/>
          </p:nvPr>
        </p:nvSpPr>
        <p:spPr/>
        <p:txBody>
          <a:bodyPr/>
          <a:lstStyle/>
          <a:p>
            <a:endParaRPr lang="fa-IR"/>
          </a:p>
        </p:txBody>
      </p:sp>
      <p:sp>
        <p:nvSpPr>
          <p:cNvPr id="4" name="Slide Number Placeholder 3"/>
          <p:cNvSpPr>
            <a:spLocks noGrp="1"/>
          </p:cNvSpPr>
          <p:nvPr>
            <p:ph type="sldNum" sz="quarter" idx="12"/>
          </p:nvPr>
        </p:nvSpPr>
        <p:spPr/>
        <p:txBody>
          <a:bodyPr/>
          <a:lstStyle/>
          <a:p>
            <a:fld id="{F3F96587-E158-44F5-BA39-97D5FA51E7C5}" type="slidenum">
              <a:rPr lang="fa-IR" smtClean="0"/>
              <a:t>‹#›</a:t>
            </a:fld>
            <a:endParaRPr lang="fa-IR"/>
          </a:p>
        </p:txBody>
      </p:sp>
    </p:spTree>
    <p:extLst>
      <p:ext uri="{BB962C8B-B14F-4D97-AF65-F5344CB8AC3E}">
        <p14:creationId xmlns:p14="http://schemas.microsoft.com/office/powerpoint/2010/main" val="33100007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fa-I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0F85A88-C0C3-49D8-991B-4E57974E7B05}" type="datetimeFigureOut">
              <a:rPr lang="fa-IR" smtClean="0"/>
              <a:t>11/04/1448</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F3F96587-E158-44F5-BA39-97D5FA51E7C5}" type="slidenum">
              <a:rPr lang="fa-IR" smtClean="0"/>
              <a:t>‹#›</a:t>
            </a:fld>
            <a:endParaRPr lang="fa-IR"/>
          </a:p>
        </p:txBody>
      </p:sp>
    </p:spTree>
    <p:extLst>
      <p:ext uri="{BB962C8B-B14F-4D97-AF65-F5344CB8AC3E}">
        <p14:creationId xmlns:p14="http://schemas.microsoft.com/office/powerpoint/2010/main" val="10129254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fa-I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a-I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0F85A88-C0C3-49D8-991B-4E57974E7B05}" type="datetimeFigureOut">
              <a:rPr lang="fa-IR" smtClean="0"/>
              <a:t>11/04/1448</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F3F96587-E158-44F5-BA39-97D5FA51E7C5}" type="slidenum">
              <a:rPr lang="fa-IR" smtClean="0"/>
              <a:t>‹#›</a:t>
            </a:fld>
            <a:endParaRPr lang="fa-IR"/>
          </a:p>
        </p:txBody>
      </p:sp>
    </p:spTree>
    <p:extLst>
      <p:ext uri="{BB962C8B-B14F-4D97-AF65-F5344CB8AC3E}">
        <p14:creationId xmlns:p14="http://schemas.microsoft.com/office/powerpoint/2010/main" val="30923599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p>
            <a:fld id="{90F85A88-C0C3-49D8-991B-4E57974E7B05}" type="datetimeFigureOut">
              <a:rPr lang="fa-IR" smtClean="0"/>
              <a:t>11/04/1448</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F3F96587-E158-44F5-BA39-97D5FA51E7C5}" type="slidenum">
              <a:rPr lang="fa-IR" smtClean="0"/>
              <a:t>‹#›</a:t>
            </a:fld>
            <a:endParaRPr lang="fa-IR"/>
          </a:p>
        </p:txBody>
      </p:sp>
    </p:spTree>
    <p:extLst>
      <p:ext uri="{BB962C8B-B14F-4D97-AF65-F5344CB8AC3E}">
        <p14:creationId xmlns:p14="http://schemas.microsoft.com/office/powerpoint/2010/main" val="1792906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fa-I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p>
            <a:fld id="{90F85A88-C0C3-49D8-991B-4E57974E7B05}" type="datetimeFigureOut">
              <a:rPr lang="fa-IR" smtClean="0"/>
              <a:t>11/04/1448</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F3F96587-E158-44F5-BA39-97D5FA51E7C5}" type="slidenum">
              <a:rPr lang="fa-IR" smtClean="0"/>
              <a:t>‹#›</a:t>
            </a:fld>
            <a:endParaRPr lang="fa-IR"/>
          </a:p>
        </p:txBody>
      </p:sp>
    </p:spTree>
    <p:extLst>
      <p:ext uri="{BB962C8B-B14F-4D97-AF65-F5344CB8AC3E}">
        <p14:creationId xmlns:p14="http://schemas.microsoft.com/office/powerpoint/2010/main" val="738722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en-US" smtClean="0"/>
              <a:t>Click to edit Master title style</a:t>
            </a:r>
            <a:endParaRPr lang="fa-I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90F85A88-C0C3-49D8-991B-4E57974E7B05}" type="datetimeFigureOut">
              <a:rPr lang="fa-IR" smtClean="0"/>
              <a:t>11/04/1448</a:t>
            </a:fld>
            <a:endParaRPr lang="fa-I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fa-IR"/>
          </a:p>
        </p:txBody>
      </p:sp>
      <p:sp>
        <p:nvSpPr>
          <p:cNvPr id="6" name="Slide Number Placeholder 5"/>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F3F96587-E158-44F5-BA39-97D5FA51E7C5}" type="slidenum">
              <a:rPr lang="fa-IR" smtClean="0"/>
              <a:t>‹#›</a:t>
            </a:fld>
            <a:endParaRPr lang="fa-IR"/>
          </a:p>
        </p:txBody>
      </p:sp>
    </p:spTree>
    <p:extLst>
      <p:ext uri="{BB962C8B-B14F-4D97-AF65-F5344CB8AC3E}">
        <p14:creationId xmlns:p14="http://schemas.microsoft.com/office/powerpoint/2010/main" val="7489629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fa-IR" sz="3600" smtClean="0">
                <a:solidFill>
                  <a:srgbClr val="FF0000"/>
                </a:solidFill>
                <a:cs typeface="B Nazanin" panose="00000400000000000000" pitchFamily="2" charset="-78"/>
              </a:rPr>
              <a:t>عنوان مقاله: </a:t>
            </a:r>
            <a:r>
              <a:rPr lang="fa-IR" sz="3600">
                <a:cs typeface="B Nazanin" panose="00000400000000000000" pitchFamily="2" charset="-78"/>
              </a:rPr>
              <a:t>تدوین و سنجشپذیری مقیاس مدارای اجتماعی مبتنی بر نظریه ساختیابی گیدنز </a:t>
            </a:r>
          </a:p>
        </p:txBody>
      </p:sp>
      <p:sp>
        <p:nvSpPr>
          <p:cNvPr id="3" name="Subtitle 2"/>
          <p:cNvSpPr>
            <a:spLocks noGrp="1"/>
          </p:cNvSpPr>
          <p:nvPr>
            <p:ph type="subTitle" idx="1"/>
          </p:nvPr>
        </p:nvSpPr>
        <p:spPr/>
        <p:txBody>
          <a:bodyPr>
            <a:normAutofit/>
          </a:bodyPr>
          <a:lstStyle/>
          <a:p>
            <a:r>
              <a:rPr lang="fa-IR" smtClean="0">
                <a:solidFill>
                  <a:srgbClr val="FF0000"/>
                </a:solidFill>
                <a:cs typeface="B Nazanin" panose="00000400000000000000" pitchFamily="2" charset="-78"/>
              </a:rPr>
              <a:t>نویسندگان: </a:t>
            </a:r>
            <a:r>
              <a:rPr lang="fa-IR" smtClean="0">
                <a:cs typeface="B Nazanin" panose="00000400000000000000" pitchFamily="2" charset="-78"/>
              </a:rPr>
              <a:t>وجیهه </a:t>
            </a:r>
            <a:r>
              <a:rPr lang="fa-IR">
                <a:cs typeface="B Nazanin" panose="00000400000000000000" pitchFamily="2" charset="-78"/>
              </a:rPr>
              <a:t>جلائیان </a:t>
            </a:r>
            <a:r>
              <a:rPr lang="fa-IR" smtClean="0">
                <a:cs typeface="B Nazanin" panose="00000400000000000000" pitchFamily="2" charset="-78"/>
              </a:rPr>
              <a:t>بخشنده</a:t>
            </a:r>
            <a:r>
              <a:rPr lang="fa-IR">
                <a:cs typeface="B Nazanin" panose="00000400000000000000" pitchFamily="2" charset="-78"/>
              </a:rPr>
              <a:t> </a:t>
            </a:r>
            <a:r>
              <a:rPr lang="fa-IR" smtClean="0">
                <a:cs typeface="B Nazanin" panose="00000400000000000000" pitchFamily="2" charset="-78"/>
              </a:rPr>
              <a:t>وحید قاسمی،  محمد تقی ایمان  </a:t>
            </a:r>
            <a:r>
              <a:rPr lang="fa-IR">
                <a:cs typeface="B Nazanin" panose="00000400000000000000" pitchFamily="2" charset="-78"/>
              </a:rPr>
              <a:t/>
            </a:r>
            <a:br>
              <a:rPr lang="fa-IR">
                <a:cs typeface="B Nazanin" panose="00000400000000000000" pitchFamily="2" charset="-78"/>
              </a:rPr>
            </a:br>
            <a:r>
              <a:rPr lang="fa-IR" smtClean="0">
                <a:solidFill>
                  <a:srgbClr val="FF0000"/>
                </a:solidFill>
                <a:cs typeface="B Nazanin" panose="00000400000000000000" pitchFamily="2" charset="-78"/>
              </a:rPr>
              <a:t>منبع: </a:t>
            </a:r>
            <a:r>
              <a:rPr lang="fa-IR" smtClean="0">
                <a:cs typeface="B Nazanin" panose="00000400000000000000" pitchFamily="2" charset="-78"/>
              </a:rPr>
              <a:t>دو فصلنامه </a:t>
            </a:r>
            <a:r>
              <a:rPr lang="fa-IR">
                <a:cs typeface="B Nazanin" panose="00000400000000000000" pitchFamily="2" charset="-78"/>
              </a:rPr>
              <a:t>پژوهشهای </a:t>
            </a:r>
            <a:r>
              <a:rPr lang="fa-IR" smtClean="0">
                <a:cs typeface="B Nazanin" panose="00000400000000000000" pitchFamily="2" charset="-78"/>
              </a:rPr>
              <a:t>جامعه شناسی </a:t>
            </a:r>
            <a:r>
              <a:rPr lang="fa-IR">
                <a:cs typeface="B Nazanin" panose="00000400000000000000" pitchFamily="2" charset="-78"/>
              </a:rPr>
              <a:t>معاصر </a:t>
            </a:r>
            <a:br>
              <a:rPr lang="fa-IR">
                <a:cs typeface="B Nazanin" panose="00000400000000000000" pitchFamily="2" charset="-78"/>
              </a:rPr>
            </a:br>
            <a:r>
              <a:rPr lang="fa-IR">
                <a:cs typeface="B Nazanin" panose="00000400000000000000" pitchFamily="2" charset="-78"/>
              </a:rPr>
              <a:t>سال هفتم، </a:t>
            </a:r>
            <a:r>
              <a:rPr lang="fa-IR" smtClean="0">
                <a:cs typeface="B Nazanin" panose="00000400000000000000" pitchFamily="2" charset="-78"/>
              </a:rPr>
              <a:t>شماره12، بهار </a:t>
            </a:r>
            <a:r>
              <a:rPr lang="fa-IR">
                <a:cs typeface="B Nazanin" panose="00000400000000000000" pitchFamily="2" charset="-78"/>
              </a:rPr>
              <a:t>و تابستان </a:t>
            </a:r>
            <a:r>
              <a:rPr lang="fa-IR" smtClean="0">
                <a:cs typeface="B Nazanin" panose="00000400000000000000" pitchFamily="2" charset="-78"/>
              </a:rPr>
              <a:t>1397 صص 135 تا 160</a:t>
            </a:r>
            <a:r>
              <a:rPr lang="fa-IR"/>
              <a:t/>
            </a:r>
            <a:br>
              <a:rPr lang="fa-IR"/>
            </a:br>
            <a:endParaRPr lang="fa-IR">
              <a:cs typeface="B Nazanin" panose="00000400000000000000" pitchFamily="2" charset="-78"/>
            </a:endParaRPr>
          </a:p>
        </p:txBody>
      </p:sp>
    </p:spTree>
    <p:extLst>
      <p:ext uri="{BB962C8B-B14F-4D97-AF65-F5344CB8AC3E}">
        <p14:creationId xmlns:p14="http://schemas.microsoft.com/office/powerpoint/2010/main" val="35869257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cs typeface="B Nazanin" panose="00000400000000000000" pitchFamily="2" charset="-78"/>
            </a:endParaRPr>
          </a:p>
        </p:txBody>
      </p:sp>
      <p:sp>
        <p:nvSpPr>
          <p:cNvPr id="3" name="Content Placeholder 2"/>
          <p:cNvSpPr>
            <a:spLocks noGrp="1"/>
          </p:cNvSpPr>
          <p:nvPr>
            <p:ph idx="1"/>
          </p:nvPr>
        </p:nvSpPr>
        <p:spPr>
          <a:xfrm>
            <a:off x="5036024" y="1825625"/>
            <a:ext cx="6317776" cy="4351338"/>
          </a:xfrm>
        </p:spPr>
        <p:txBody>
          <a:bodyPr>
            <a:normAutofit/>
          </a:bodyPr>
          <a:lstStyle/>
          <a:p>
            <a:pPr algn="just"/>
            <a:r>
              <a:rPr lang="fa-IR" smtClean="0">
                <a:cs typeface="B Nazanin" panose="00000400000000000000" pitchFamily="2" charset="-78"/>
              </a:rPr>
              <a:t>هدف از انجام این پژوهش، تدوین پرسشنامه مدارای اجتماعی بر مبنای نظریه گیدنز و ساخت یابی و تعیین اعتبار سنجش پذیری پایایی آن بوده است. روش این پژوهش، پیمایش و ابزار تحقیق پرسشنامه است. به منظور تعیین اعتبار از یک نمونه 895 نفری و به منظور تعیین پایایی، دو نمونه 60 و 50 از جوانان 29-15 ساله شهر اصفهان با نمونه گیری طبقه </a:t>
            </a:r>
            <a:r>
              <a:rPr lang="fa-IR">
                <a:cs typeface="B Nazanin" panose="00000400000000000000" pitchFamily="2" charset="-78"/>
              </a:rPr>
              <a:t>تصادفی روش های </a:t>
            </a:r>
            <a:r>
              <a:rPr lang="fa-IR" smtClean="0">
                <a:cs typeface="B Nazanin" panose="00000400000000000000" pitchFamily="2" charset="-78"/>
              </a:rPr>
              <a:t>نسبی انتخاب شدند. در این تحقیق برای تعیین اعتبار پرسشنامه مدارای اجتماعی، از روشهای اعتبار محتوا، صوری و سازه و برای تعیین پایایی پرسشنامه، از دو روش سازگاری درونی و ثبات استفاده گردید. </a:t>
            </a:r>
            <a:endParaRPr lang="fa-IR">
              <a:cs typeface="B Nazanin" panose="00000400000000000000" pitchFamily="2" charset="-78"/>
            </a:endParaRPr>
          </a:p>
        </p:txBody>
      </p:sp>
      <p:sp>
        <p:nvSpPr>
          <p:cNvPr id="4" name="Flowchart: Alternate Process 3"/>
          <p:cNvSpPr/>
          <p:nvPr/>
        </p:nvSpPr>
        <p:spPr>
          <a:xfrm>
            <a:off x="736979" y="4855245"/>
            <a:ext cx="4299045" cy="873456"/>
          </a:xfrm>
          <a:prstGeom prst="flowChartAlternateProcess">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a:solidFill>
                  <a:prstClr val="black"/>
                </a:solidFill>
                <a:cs typeface="B Nazanin" panose="00000400000000000000" pitchFamily="2" charset="-78"/>
              </a:rPr>
              <a:t>تعیین اعتبار سنجش پذیری پایایی آن</a:t>
            </a:r>
            <a:endParaRPr lang="fa-IR" sz="160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199" y="1951631"/>
            <a:ext cx="4003995" cy="2455352"/>
          </a:xfrm>
          <a:prstGeom prst="rect">
            <a:avLst/>
          </a:prstGeom>
        </p:spPr>
      </p:pic>
    </p:spTree>
    <p:extLst>
      <p:ext uri="{BB962C8B-B14F-4D97-AF65-F5344CB8AC3E}">
        <p14:creationId xmlns:p14="http://schemas.microsoft.com/office/powerpoint/2010/main" val="620526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cs typeface="B Nazanin" panose="00000400000000000000" pitchFamily="2" charset="-78"/>
            </a:endParaRPr>
          </a:p>
        </p:txBody>
      </p:sp>
      <p:sp>
        <p:nvSpPr>
          <p:cNvPr id="3" name="Content Placeholder 2"/>
          <p:cNvSpPr>
            <a:spLocks noGrp="1"/>
          </p:cNvSpPr>
          <p:nvPr>
            <p:ph idx="1"/>
          </p:nvPr>
        </p:nvSpPr>
        <p:spPr/>
        <p:txBody>
          <a:bodyPr/>
          <a:lstStyle/>
          <a:p>
            <a:pPr algn="just"/>
            <a:r>
              <a:rPr lang="fa-IR" smtClean="0">
                <a:cs typeface="B Nazanin" panose="00000400000000000000" pitchFamily="2" charset="-78"/>
              </a:rPr>
              <a:t>یافته های </a:t>
            </a:r>
            <a:r>
              <a:rPr lang="fa-IR">
                <a:cs typeface="B Nazanin" panose="00000400000000000000" pitchFamily="2" charset="-78"/>
              </a:rPr>
              <a:t>تحلیل عاملی اکتشافی سازه </a:t>
            </a:r>
            <a:r>
              <a:rPr lang="fa-IR" smtClean="0">
                <a:cs typeface="B Nazanin" panose="00000400000000000000" pitchFamily="2" charset="-78"/>
              </a:rPr>
              <a:t>نشان داد </a:t>
            </a:r>
            <a:r>
              <a:rPr lang="fa-IR">
                <a:cs typeface="B Nazanin" panose="00000400000000000000" pitchFamily="2" charset="-78"/>
              </a:rPr>
              <a:t>مدارای اجتماعی بر مبنای نظریه ساختیابی، دارای</a:t>
            </a:r>
            <a:r>
              <a:rPr lang="fa-IR" b="1">
                <a:solidFill>
                  <a:srgbClr val="FF0000"/>
                </a:solidFill>
                <a:cs typeface="B Nazanin" panose="00000400000000000000" pitchFamily="2" charset="-78"/>
              </a:rPr>
              <a:t> سه بعد </a:t>
            </a:r>
            <a:r>
              <a:rPr lang="fa-IR">
                <a:cs typeface="B Nazanin" panose="00000400000000000000" pitchFamily="2" charset="-78"/>
              </a:rPr>
              <a:t>همسازی ساختار و عاملیت، انتظارات عاملیت از ساختار و انتظارات ساختار از عاملیت است و هر کدام از ابعاد مدارای اجتماعی بارهای عاملی قابل قبولی دارد. پایایی کل پرسشنامه با آلفای کرونباخ </a:t>
            </a:r>
            <a:r>
              <a:rPr lang="fa-IR" smtClean="0">
                <a:cs typeface="B Nazanin" panose="00000400000000000000" pitchFamily="2" charset="-78"/>
              </a:rPr>
              <a:t>0/88 </a:t>
            </a:r>
            <a:r>
              <a:rPr lang="fa-IR">
                <a:cs typeface="B Nazanin" panose="00000400000000000000" pitchFamily="2" charset="-78"/>
              </a:rPr>
              <a:t>، </a:t>
            </a:r>
            <a:r>
              <a:rPr lang="fa-IR" smtClean="0">
                <a:cs typeface="B Nazanin" panose="00000400000000000000" pitchFamily="2" charset="-78"/>
              </a:rPr>
              <a:t>پایایی </a:t>
            </a:r>
            <a:r>
              <a:rPr lang="fa-IR">
                <a:cs typeface="B Nazanin" panose="00000400000000000000" pitchFamily="2" charset="-78"/>
              </a:rPr>
              <a:t>تمام ابعاد مدارای اجتماعی با آلفای کرونباخ </a:t>
            </a:r>
            <a:r>
              <a:rPr lang="fa-IR" smtClean="0">
                <a:cs typeface="B Nazanin" panose="00000400000000000000" pitchFamily="2" charset="-78"/>
              </a:rPr>
              <a:t>بالاتر </a:t>
            </a:r>
            <a:r>
              <a:rPr lang="fa-IR">
                <a:cs typeface="B Nazanin" panose="00000400000000000000" pitchFamily="2" charset="-78"/>
              </a:rPr>
              <a:t>از </a:t>
            </a:r>
            <a:r>
              <a:rPr lang="fa-IR" smtClean="0">
                <a:cs typeface="B Nazanin" panose="00000400000000000000" pitchFamily="2" charset="-78"/>
              </a:rPr>
              <a:t> 0/7 و </a:t>
            </a:r>
            <a:r>
              <a:rPr lang="fa-IR">
                <a:cs typeface="B Nazanin" panose="00000400000000000000" pitchFamily="2" charset="-78"/>
              </a:rPr>
              <a:t>ضریب بازآزمایی </a:t>
            </a:r>
            <a:r>
              <a:rPr lang="fa-IR" smtClean="0">
                <a:cs typeface="B Nazanin" panose="00000400000000000000" pitchFamily="2" charset="-78"/>
              </a:rPr>
              <a:t>0/69 نیز </a:t>
            </a:r>
            <a:r>
              <a:rPr lang="fa-IR">
                <a:cs typeface="B Nazanin" panose="00000400000000000000" pitchFamily="2" charset="-78"/>
              </a:rPr>
              <a:t>در حد مطلوب است؛ بنابراین پرسشنامه تدوین شده مدارای اجتماعی دارای اعتبار سازه و پایایی است و می تواند در تحقیقات اجتماعی به سنجش منظور وضعیت مدارای اجتماعی مورد استفاده قرار گیرد. </a:t>
            </a:r>
          </a:p>
          <a:p>
            <a:endParaRPr lang="fa-IR">
              <a:cs typeface="B Nazanin" panose="00000400000000000000" pitchFamily="2" charset="-78"/>
            </a:endParaRPr>
          </a:p>
        </p:txBody>
      </p:sp>
    </p:spTree>
    <p:extLst>
      <p:ext uri="{BB962C8B-B14F-4D97-AF65-F5344CB8AC3E}">
        <p14:creationId xmlns:p14="http://schemas.microsoft.com/office/powerpoint/2010/main" val="7836183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b="1">
                <a:solidFill>
                  <a:srgbClr val="FF0000"/>
                </a:solidFill>
                <a:cs typeface="B Nazanin" panose="00000400000000000000" pitchFamily="2" charset="-78"/>
              </a:rPr>
              <a:t>کلیدواژه ها: </a:t>
            </a:r>
          </a:p>
        </p:txBody>
      </p:sp>
      <p:sp>
        <p:nvSpPr>
          <p:cNvPr id="3" name="Content Placeholder 2"/>
          <p:cNvSpPr>
            <a:spLocks noGrp="1"/>
          </p:cNvSpPr>
          <p:nvPr>
            <p:ph idx="1"/>
          </p:nvPr>
        </p:nvSpPr>
        <p:spPr/>
        <p:txBody>
          <a:bodyPr/>
          <a:lstStyle/>
          <a:p>
            <a:r>
              <a:rPr lang="fa-IR" smtClean="0">
                <a:cs typeface="B Nazanin" panose="00000400000000000000" pitchFamily="2" charset="-78"/>
              </a:rPr>
              <a:t>سنجش پذیری، اعتبار، پایایی، مدارای اجتماعی، نظریه ساخت .یابی</a:t>
            </a:r>
            <a:endParaRPr lang="fa-IR">
              <a:cs typeface="B Nazanin" panose="00000400000000000000" pitchFamily="2" charset="-78"/>
            </a:endParaRPr>
          </a:p>
        </p:txBody>
      </p:sp>
      <p:pic>
        <p:nvPicPr>
          <p:cNvPr id="4" name="Picture 3"/>
          <p:cNvPicPr>
            <a:picLocks noChangeAspect="1"/>
          </p:cNvPicPr>
          <p:nvPr/>
        </p:nvPicPr>
        <p:blipFill>
          <a:blip r:embed="rId2"/>
          <a:stretch>
            <a:fillRect/>
          </a:stretch>
        </p:blipFill>
        <p:spPr>
          <a:xfrm>
            <a:off x="3509743" y="2652074"/>
            <a:ext cx="5451377" cy="3058090"/>
          </a:xfrm>
          <a:prstGeom prst="rect">
            <a:avLst/>
          </a:prstGeom>
        </p:spPr>
      </p:pic>
    </p:spTree>
    <p:extLst>
      <p:ext uri="{BB962C8B-B14F-4D97-AF65-F5344CB8AC3E}">
        <p14:creationId xmlns:p14="http://schemas.microsoft.com/office/powerpoint/2010/main" val="42247235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b="1">
                <a:solidFill>
                  <a:srgbClr val="FF0000"/>
                </a:solidFill>
                <a:cs typeface="B Nazanin" panose="00000400000000000000" pitchFamily="2" charset="-78"/>
              </a:rPr>
              <a:t>مقدمه و بیان مسأله </a:t>
            </a:r>
          </a:p>
        </p:txBody>
      </p:sp>
      <p:sp>
        <p:nvSpPr>
          <p:cNvPr id="3" name="Content Placeholder 2"/>
          <p:cNvSpPr>
            <a:spLocks noGrp="1"/>
          </p:cNvSpPr>
          <p:nvPr>
            <p:ph idx="1"/>
          </p:nvPr>
        </p:nvSpPr>
        <p:spPr/>
        <p:txBody>
          <a:bodyPr>
            <a:normAutofit/>
          </a:bodyPr>
          <a:lstStyle/>
          <a:p>
            <a:pPr algn="just"/>
            <a:r>
              <a:rPr lang="fa-IR" smtClean="0">
                <a:cs typeface="B Nazanin" panose="00000400000000000000" pitchFamily="2" charset="-78"/>
              </a:rPr>
              <a:t>در دنیای انسان تفاوت کنونی ها بیش از گذشته مشاهده می شود که گوناگونی این امر از گروه توجهیقابل ها، نهادها، هویتها، طبقات، زندگی و های سبک نگرشها را با خود به همراه داشته است. تفاوت اگرچه بخشی جدایی ناپذیر از زندگی اجتماعی و اصل اساسی حیات انسانی است، اما این تفاوتها، پیوندهای اجتماعی را تحت تأثیر قرار داده است، چرا که افراد، گروهها و فرهنگهای گوناگون، برخورد مشابهی در زمینه حل تعارضها و تضادها ندارند. به تعبیر (جهانبگلو 1381 :2 )زندگی در چنین فضایی میتواند هم نگران کننده و هم نویدبخش باشد که هم میتواند منجر به شکلگیری پیوندهای انسانی و همزیستی صلح آمیز شود و هم امکان بروز رفتارهایی تنشزا را فراهم سازد. اداره تضادهای برخاسته از گروهبین افراد و هایتفاوت ها، راه های متفاوتی دارد. مدارا یکی از این راههاست. </a:t>
            </a:r>
            <a:endParaRPr lang="fa-IR">
              <a:cs typeface="B Nazanin" panose="00000400000000000000" pitchFamily="2" charset="-78"/>
            </a:endParaRPr>
          </a:p>
        </p:txBody>
      </p:sp>
    </p:spTree>
    <p:extLst>
      <p:ext uri="{BB962C8B-B14F-4D97-AF65-F5344CB8AC3E}">
        <p14:creationId xmlns:p14="http://schemas.microsoft.com/office/powerpoint/2010/main" val="16426648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pPr algn="just"/>
            <a:r>
              <a:rPr lang="fa-IR" b="1">
                <a:solidFill>
                  <a:srgbClr val="FF0000"/>
                </a:solidFill>
                <a:cs typeface="B Nazanin" panose="00000400000000000000" pitchFamily="2" charset="-78"/>
              </a:rPr>
              <a:t>در صورت وجود مدارا، روحیه نقادی و مسؤولیتپذیری رشد میکند</a:t>
            </a:r>
            <a:r>
              <a:rPr lang="fa-IR">
                <a:cs typeface="B Nazanin" panose="00000400000000000000" pitchFamily="2" charset="-78"/>
              </a:rPr>
              <a:t>، روابط </a:t>
            </a:r>
            <a:r>
              <a:rPr lang="fa-IR" smtClean="0">
                <a:cs typeface="B Nazanin" panose="00000400000000000000" pitchFamily="2" charset="-78"/>
              </a:rPr>
              <a:t>کلامی </a:t>
            </a:r>
            <a:r>
              <a:rPr lang="fa-IR">
                <a:cs typeface="B Nazanin" panose="00000400000000000000" pitchFamily="2" charset="-78"/>
              </a:rPr>
              <a:t>و ارتباطی بهبود یافته و امکان گفتگو در جامعه فراهم </a:t>
            </a:r>
            <a:r>
              <a:rPr lang="fa-IR" smtClean="0">
                <a:cs typeface="B Nazanin" panose="00000400000000000000" pitchFamily="2" charset="-78"/>
              </a:rPr>
              <a:t>می شود </a:t>
            </a:r>
            <a:r>
              <a:rPr lang="fa-IR">
                <a:cs typeface="B Nazanin" panose="00000400000000000000" pitchFamily="2" charset="-78"/>
              </a:rPr>
              <a:t>و افراد جامعه برای کسب تجربیات تازه و گسترش نوآوری و مشارکت اجتماعی آماده میشوند. مدارا میتواند بسترساز اعتماد و امنیت در جامعه بوده و </a:t>
            </a:r>
            <a:r>
              <a:rPr lang="fa-IR" smtClean="0">
                <a:cs typeface="B Nazanin" panose="00000400000000000000" pitchFamily="2" charset="-78"/>
              </a:rPr>
              <a:t>به واسطه شکل گیری </a:t>
            </a:r>
            <a:r>
              <a:rPr lang="fa-IR">
                <a:cs typeface="B Nazanin" panose="00000400000000000000" pitchFamily="2" charset="-78"/>
              </a:rPr>
              <a:t>روابط </a:t>
            </a:r>
            <a:r>
              <a:rPr lang="fa-IR" smtClean="0">
                <a:cs typeface="B Nazanin" panose="00000400000000000000" pitchFamily="2" charset="-78"/>
              </a:rPr>
              <a:t>معنی دار</a:t>
            </a:r>
            <a:r>
              <a:rPr lang="fa-IR">
                <a:cs typeface="B Nazanin" panose="00000400000000000000" pitchFamily="2" charset="-78"/>
              </a:rPr>
              <a:t>، روحیه جمعی را تقویت نماید و در صورت فقدان آن، روحیه انزواطلبی، تکروی و گریز از کار جمعی در جامعه تقویت میشود. </a:t>
            </a:r>
          </a:p>
          <a:p>
            <a:endParaRPr lang="fa-IR"/>
          </a:p>
        </p:txBody>
      </p:sp>
    </p:spTree>
    <p:extLst>
      <p:ext uri="{BB962C8B-B14F-4D97-AF65-F5344CB8AC3E}">
        <p14:creationId xmlns:p14="http://schemas.microsoft.com/office/powerpoint/2010/main" val="3964241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cs typeface="B Nazanin" panose="00000400000000000000" pitchFamily="2" charset="-78"/>
            </a:endParaRPr>
          </a:p>
        </p:txBody>
      </p:sp>
      <p:sp>
        <p:nvSpPr>
          <p:cNvPr id="3" name="Content Placeholder 2"/>
          <p:cNvSpPr>
            <a:spLocks noGrp="1"/>
          </p:cNvSpPr>
          <p:nvPr>
            <p:ph idx="1"/>
          </p:nvPr>
        </p:nvSpPr>
        <p:spPr/>
        <p:txBody>
          <a:bodyPr/>
          <a:lstStyle/>
          <a:p>
            <a:pPr algn="just"/>
            <a:r>
              <a:rPr lang="fa-IR" smtClean="0">
                <a:cs typeface="B Nazanin" panose="00000400000000000000" pitchFamily="2" charset="-78"/>
              </a:rPr>
              <a:t>در ایران تنوع فرهنگی زیادی وجود دارد و آموختن و نهادینه کردن مدارا، میتواند سلامتی جامعه را تضمین کند، چرا که بسیاری از خشونتهای قومی، مذهبی و نژادی نتیجه عدم مدارا یا مدارای پایین است. همچنین مدارا در جامعه بین افراد و گروههای سنی مختلف، به ویژه جوانان به عنوان یکی از ارکان اصلی جامعه، ما را به سمت جامعه ای سالم می کشاند. </a:t>
            </a:r>
            <a:endParaRPr lang="fa-IR">
              <a:cs typeface="B Nazanin" panose="00000400000000000000" pitchFamily="2" charset="-78"/>
            </a:endParaRPr>
          </a:p>
        </p:txBody>
      </p:sp>
      <p:sp>
        <p:nvSpPr>
          <p:cNvPr id="4" name="Flowchart: Alternate Process 3"/>
          <p:cNvSpPr/>
          <p:nvPr/>
        </p:nvSpPr>
        <p:spPr>
          <a:xfrm>
            <a:off x="838200" y="4121834"/>
            <a:ext cx="4740812" cy="1392702"/>
          </a:xfrm>
          <a:prstGeom prst="flowChartAlternateProcess">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a:solidFill>
                  <a:prstClr val="black"/>
                </a:solidFill>
                <a:cs typeface="B Nazanin" panose="00000400000000000000" pitchFamily="2" charset="-78"/>
              </a:rPr>
              <a:t>بین افراد و گروههای سنی مختلف</a:t>
            </a:r>
            <a:endParaRPr lang="fa-IR"/>
          </a:p>
        </p:txBody>
      </p:sp>
    </p:spTree>
    <p:extLst>
      <p:ext uri="{BB962C8B-B14F-4D97-AF65-F5344CB8AC3E}">
        <p14:creationId xmlns:p14="http://schemas.microsoft.com/office/powerpoint/2010/main" val="29001965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pPr algn="just"/>
            <a:r>
              <a:rPr lang="fa-IR">
                <a:cs typeface="B Nazanin" panose="00000400000000000000" pitchFamily="2" charset="-78"/>
              </a:rPr>
              <a:t>فرهنگ مدارا از دیرباز بوده و در عصر زیادی توجه متفکران مورد </a:t>
            </a:r>
            <a:r>
              <a:rPr lang="fa-IR" smtClean="0">
                <a:cs typeface="B Nazanin" panose="00000400000000000000" pitchFamily="2" charset="-78"/>
              </a:rPr>
              <a:t>دو چندان </a:t>
            </a:r>
            <a:r>
              <a:rPr lang="fa-IR">
                <a:cs typeface="B Nazanin" panose="00000400000000000000" pitchFamily="2" charset="-78"/>
              </a:rPr>
              <a:t>توجه کنونی ان شده است. مدارا به معنای به رسمیت شناختن و احترام به تفاوتها به از سوی کسانی ویژه است که </a:t>
            </a:r>
            <a:r>
              <a:rPr lang="fa-IR" b="1">
                <a:solidFill>
                  <a:srgbClr val="FF0000"/>
                </a:solidFill>
                <a:cs typeface="B Nazanin" panose="00000400000000000000" pitchFamily="2" charset="-78"/>
              </a:rPr>
              <a:t>قدرت بیشتری در فضای </a:t>
            </a:r>
            <a:r>
              <a:rPr lang="fa-IR" b="1" smtClean="0">
                <a:solidFill>
                  <a:srgbClr val="FF0000"/>
                </a:solidFill>
                <a:cs typeface="B Nazanin" panose="00000400000000000000" pitchFamily="2" charset="-78"/>
              </a:rPr>
              <a:t>تعاملات </a:t>
            </a:r>
            <a:r>
              <a:rPr lang="fa-IR" b="1">
                <a:solidFill>
                  <a:srgbClr val="FF0000"/>
                </a:solidFill>
                <a:cs typeface="B Nazanin" panose="00000400000000000000" pitchFamily="2" charset="-78"/>
              </a:rPr>
              <a:t>اجتماعی </a:t>
            </a:r>
            <a:r>
              <a:rPr lang="fa-IR" smtClean="0">
                <a:cs typeface="B Nazanin" panose="00000400000000000000" pitchFamily="2" charset="-78"/>
              </a:rPr>
              <a:t>دارند. حضور آن در فرایند تعاملات</a:t>
            </a:r>
            <a:r>
              <a:rPr lang="fa-IR">
                <a:cs typeface="B Nazanin" panose="00000400000000000000" pitchFamily="2" charset="-78"/>
              </a:rPr>
              <a:t>، در فرایندآن . حضور دارند </a:t>
            </a:r>
            <a:r>
              <a:rPr lang="fa-IR" smtClean="0">
                <a:cs typeface="B Nazanin" panose="00000400000000000000" pitchFamily="2" charset="-78"/>
              </a:rPr>
              <a:t>بقا </a:t>
            </a:r>
            <a:r>
              <a:rPr lang="fa-IR">
                <a:cs typeface="B Nazanin" panose="00000400000000000000" pitchFamily="2" charset="-78"/>
              </a:rPr>
              <a:t>و تقویت همبستگی کمک </a:t>
            </a:r>
            <a:r>
              <a:rPr lang="fa-IR" smtClean="0">
                <a:cs typeface="B Nazanin" panose="00000400000000000000" pitchFamily="2" charset="-78"/>
              </a:rPr>
              <a:t>می </a:t>
            </a:r>
            <a:r>
              <a:rPr lang="fa-IR">
                <a:cs typeface="B Nazanin" panose="00000400000000000000" pitchFamily="2" charset="-78"/>
              </a:rPr>
              <a:t>کند </a:t>
            </a:r>
            <a:r>
              <a:rPr lang="fa-IR" smtClean="0">
                <a:cs typeface="B Nazanin" panose="00000400000000000000" pitchFamily="2" charset="-78"/>
              </a:rPr>
              <a:t>(مک </a:t>
            </a:r>
            <a:r>
              <a:rPr lang="fa-IR">
                <a:cs typeface="B Nazanin" panose="00000400000000000000" pitchFamily="2" charset="-78"/>
              </a:rPr>
              <a:t>و </a:t>
            </a:r>
            <a:r>
              <a:rPr lang="fa-IR" smtClean="0">
                <a:cs typeface="B Nazanin" panose="00000400000000000000" pitchFamily="2" charset="-78"/>
              </a:rPr>
              <a:t>کاستیگون، 2003 </a:t>
            </a:r>
            <a:r>
              <a:rPr lang="fa-IR">
                <a:cs typeface="B Nazanin" panose="00000400000000000000" pitchFamily="2" charset="-78"/>
              </a:rPr>
              <a:t>:</a:t>
            </a:r>
            <a:r>
              <a:rPr lang="fa-IR" smtClean="0">
                <a:cs typeface="B Nazanin" panose="00000400000000000000" pitchFamily="2" charset="-78"/>
              </a:rPr>
              <a:t>89.)</a:t>
            </a:r>
            <a:r>
              <a:rPr lang="fa-IR">
                <a:cs typeface="B Nazanin" panose="00000400000000000000" pitchFamily="2" charset="-78"/>
              </a:rPr>
              <a:t>مدارا </a:t>
            </a:r>
            <a:r>
              <a:rPr lang="fa-IR" smtClean="0">
                <a:cs typeface="B Nazanin" panose="00000400000000000000" pitchFamily="2" charset="-78"/>
              </a:rPr>
              <a:t>دامنه ای </a:t>
            </a:r>
            <a:r>
              <a:rPr lang="fa-IR">
                <a:cs typeface="B Nazanin" panose="00000400000000000000" pitchFamily="2" charset="-78"/>
              </a:rPr>
              <a:t>از </a:t>
            </a:r>
            <a:r>
              <a:rPr lang="fa-IR" b="1">
                <a:solidFill>
                  <a:srgbClr val="FF0000"/>
                </a:solidFill>
                <a:cs typeface="B Nazanin" panose="00000400000000000000" pitchFamily="2" charset="-78"/>
              </a:rPr>
              <a:t>خودداری و شکیبایی یا تحمل آشکار </a:t>
            </a:r>
            <a:r>
              <a:rPr lang="fa-IR">
                <a:cs typeface="B Nazanin" panose="00000400000000000000" pitchFamily="2" charset="-78"/>
              </a:rPr>
              <a:t>نسبت به پذیرش افرادی است که متفاوت از ما </a:t>
            </a:r>
            <a:r>
              <a:rPr lang="fa-IR" smtClean="0">
                <a:cs typeface="B Nazanin" panose="00000400000000000000" pitchFamily="2" charset="-78"/>
              </a:rPr>
              <a:t>می باشند</a:t>
            </a:r>
            <a:r>
              <a:rPr lang="fa-IR">
                <a:cs typeface="B Nazanin" panose="00000400000000000000" pitchFamily="2" charset="-78"/>
              </a:rPr>
              <a:t>، بر جنبه مثبت رفتارها و انتظارات اجتماعی تأکید میکند و ماهیتاً به نفع اجتماع است ( اوبردیک، 2001، رابینسون و همکاران، 2001)؛ </a:t>
            </a:r>
            <a:endParaRPr lang="fa-IR"/>
          </a:p>
        </p:txBody>
      </p:sp>
      <p:sp>
        <p:nvSpPr>
          <p:cNvPr id="4" name="Rounded Rectangle 3"/>
          <p:cNvSpPr/>
          <p:nvPr/>
        </p:nvSpPr>
        <p:spPr>
          <a:xfrm>
            <a:off x="838200" y="4763387"/>
            <a:ext cx="4125433" cy="786810"/>
          </a:xfrm>
          <a:prstGeom prst="round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a:solidFill>
                  <a:schemeClr val="tx1"/>
                </a:solidFill>
                <a:cs typeface="B Nazanin" panose="00000400000000000000" pitchFamily="2" charset="-78"/>
              </a:rPr>
              <a:t>جنبه مثبت رفتارها و انتظارات اجتماعی</a:t>
            </a:r>
            <a:endParaRPr lang="fa-IR" sz="2400">
              <a:solidFill>
                <a:schemeClr val="tx1"/>
              </a:solidFill>
            </a:endParaRPr>
          </a:p>
        </p:txBody>
      </p:sp>
    </p:spTree>
    <p:extLst>
      <p:ext uri="{BB962C8B-B14F-4D97-AF65-F5344CB8AC3E}">
        <p14:creationId xmlns:p14="http://schemas.microsoft.com/office/powerpoint/2010/main" val="8852020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cs typeface="B Nazanin" panose="00000400000000000000" pitchFamily="2" charset="-78"/>
            </a:endParaRPr>
          </a:p>
        </p:txBody>
      </p:sp>
      <p:sp>
        <p:nvSpPr>
          <p:cNvPr id="3" name="Content Placeholder 2"/>
          <p:cNvSpPr>
            <a:spLocks noGrp="1"/>
          </p:cNvSpPr>
          <p:nvPr>
            <p:ph idx="1"/>
          </p:nvPr>
        </p:nvSpPr>
        <p:spPr/>
        <p:txBody>
          <a:bodyPr/>
          <a:lstStyle/>
          <a:p>
            <a:pPr algn="just"/>
            <a:r>
              <a:rPr lang="fa-IR" smtClean="0">
                <a:cs typeface="B Nazanin" panose="00000400000000000000" pitchFamily="2" charset="-78"/>
              </a:rPr>
              <a:t>و برابری، احترام و پذیرش، همزیستی </a:t>
            </a:r>
            <a:r>
              <a:rPr lang="fa-IR">
                <a:cs typeface="B Nazanin" panose="00000400000000000000" pitchFamily="2" charset="-78"/>
              </a:rPr>
              <a:t>ع</a:t>
            </a:r>
            <a:r>
              <a:rPr lang="fa-IR" smtClean="0">
                <a:cs typeface="B Nazanin" panose="00000400000000000000" pitchFamily="2" charset="-78"/>
              </a:rPr>
              <a:t>قاید، ارزشها و تفکرات را امکانپذیر میسازد (ویتنبرگ و برتراس2012: 290 و داسش، 2002)مدارا این قدرت را دارد که بر تفاوتها و تعصبات و دشمنی بین مردم غلبه کرده </a:t>
            </a:r>
            <a:r>
              <a:rPr lang="fa-IR" b="1" smtClean="0">
                <a:solidFill>
                  <a:srgbClr val="FF0000"/>
                </a:solidFill>
                <a:cs typeface="B Nazanin" panose="00000400000000000000" pitchFamily="2" charset="-78"/>
              </a:rPr>
              <a:t>همزیستی صلح آمیز </a:t>
            </a:r>
            <a:r>
              <a:rPr lang="fa-IR" smtClean="0">
                <a:cs typeface="B Nazanin" panose="00000400000000000000" pitchFamily="2" charset="-78"/>
              </a:rPr>
              <a:t>را برقرار سازد (ون دورن،2014، 918)به عبارتی میتوان اینگونه بیان کرد که مردم حق دارند بر اساس باورهایشان رفتار کنند، حتی اگر باورها و رفتارهای منبعث از آن، مورد قبول ما نباشد و لازمه مداراجو بودن پذیرش تفاوتهای افراد در نگرش، گفتار، رفتار و ارزشها است</a:t>
            </a:r>
            <a:endParaRPr lang="fa-IR">
              <a:cs typeface="B Nazanin" panose="00000400000000000000" pitchFamily="2" charset="-78"/>
            </a:endParaRPr>
          </a:p>
        </p:txBody>
      </p:sp>
      <p:sp>
        <p:nvSpPr>
          <p:cNvPr id="4" name="Oval 3"/>
          <p:cNvSpPr/>
          <p:nvPr/>
        </p:nvSpPr>
        <p:spPr>
          <a:xfrm>
            <a:off x="1509823" y="4423143"/>
            <a:ext cx="5252484" cy="1424763"/>
          </a:xfrm>
          <a:prstGeom prst="ellipse">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a:solidFill>
                  <a:prstClr val="black"/>
                </a:solidFill>
                <a:cs typeface="B Nazanin" panose="00000400000000000000" pitchFamily="2" charset="-78"/>
              </a:rPr>
              <a:t>باورها و رفتارهای منبعث از آن</a:t>
            </a:r>
            <a:endParaRPr lang="fa-IR"/>
          </a:p>
        </p:txBody>
      </p:sp>
    </p:spTree>
    <p:extLst>
      <p:ext uri="{BB962C8B-B14F-4D97-AF65-F5344CB8AC3E}">
        <p14:creationId xmlns:p14="http://schemas.microsoft.com/office/powerpoint/2010/main" val="41489910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cs typeface="B Nazanin" panose="00000400000000000000" pitchFamily="2" charset="-78"/>
            </a:endParaRPr>
          </a:p>
        </p:txBody>
      </p:sp>
      <p:sp>
        <p:nvSpPr>
          <p:cNvPr id="3" name="Content Placeholder 2"/>
          <p:cNvSpPr>
            <a:spLocks noGrp="1"/>
          </p:cNvSpPr>
          <p:nvPr>
            <p:ph idx="1"/>
          </p:nvPr>
        </p:nvSpPr>
        <p:spPr/>
        <p:txBody>
          <a:bodyPr/>
          <a:lstStyle/>
          <a:p>
            <a:pPr algn="just"/>
            <a:r>
              <a:rPr lang="fa-IR" smtClean="0">
                <a:cs typeface="B Nazanin" panose="00000400000000000000" pitchFamily="2" charset="-78"/>
              </a:rPr>
              <a:t>مدارا </a:t>
            </a:r>
            <a:r>
              <a:rPr lang="fa-IR" b="1" smtClean="0">
                <a:solidFill>
                  <a:srgbClr val="FF0000"/>
                </a:solidFill>
                <a:cs typeface="B Nazanin" panose="00000400000000000000" pitchFamily="2" charset="-78"/>
              </a:rPr>
              <a:t>هم در رفتار و هم در کردار افراد</a:t>
            </a:r>
            <a:r>
              <a:rPr lang="fa-IR" smtClean="0">
                <a:cs typeface="B Nazanin" panose="00000400000000000000" pitchFamily="2" charset="-78"/>
              </a:rPr>
              <a:t>، ظاهر میشود، بنابراین نوعی نگرش و الگوی کنش احترامآمیز نسبت به افراد، گروهها و عقاید و اعمال آنها و نیز موضوعاتی است که مورد تأیید و پسند فرد نیست. بشیریه معتقد است مدارا به معنی بیتفاوتی نیست، بلکه </a:t>
            </a:r>
            <a:r>
              <a:rPr lang="fa-IR" b="1" smtClean="0">
                <a:solidFill>
                  <a:srgbClr val="FF0000"/>
                </a:solidFill>
                <a:cs typeface="B Nazanin" panose="00000400000000000000" pitchFamily="2" charset="-78"/>
              </a:rPr>
              <a:t>مبتنی بر نوعی خودداری است</a:t>
            </a:r>
            <a:r>
              <a:rPr lang="fa-IR" smtClean="0">
                <a:cs typeface="B Nazanin" panose="00000400000000000000" pitchFamily="2" charset="-78"/>
              </a:rPr>
              <a:t>، چرا که در بیتفاوتی میل اولیه به مخالفت وجود ندارد (بشیریه، 1379: 85)</a:t>
            </a:r>
            <a:endParaRPr lang="fa-IR">
              <a:cs typeface="B Nazanin" panose="00000400000000000000" pitchFamily="2" charset="-78"/>
            </a:endParaRPr>
          </a:p>
        </p:txBody>
      </p:sp>
    </p:spTree>
    <p:extLst>
      <p:ext uri="{BB962C8B-B14F-4D97-AF65-F5344CB8AC3E}">
        <p14:creationId xmlns:p14="http://schemas.microsoft.com/office/powerpoint/2010/main" val="11133430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pPr algn="just"/>
            <a:r>
              <a:rPr lang="fa-IR">
                <a:cs typeface="B Nazanin" panose="00000400000000000000" pitchFamily="2" charset="-78"/>
              </a:rPr>
              <a:t>آنچه که امروزه از تحقیقات تجربی در مورد مدارا میدانیم، عمدتاً مرتبط با مدارای سیاسی است؛ ماهیت مدارا، </a:t>
            </a:r>
            <a:r>
              <a:rPr lang="fa-IR" b="1">
                <a:solidFill>
                  <a:srgbClr val="FF0000"/>
                </a:solidFill>
                <a:cs typeface="B Nazanin" panose="00000400000000000000" pitchFamily="2" charset="-78"/>
              </a:rPr>
              <a:t>شرایط اجتماعی </a:t>
            </a:r>
            <a:r>
              <a:rPr lang="fa-IR">
                <a:cs typeface="B Nazanin" panose="00000400000000000000" pitchFamily="2" charset="-78"/>
              </a:rPr>
              <a:t>که مدارا در آن بروز پیدا میکند و فرایندهای اجتماعی که منجر به مدارا یا عدم مدارا میشود، عمدتاً در زیرمجموعه مرتبط با مدارای سیاسی قرار </a:t>
            </a:r>
            <a:r>
              <a:rPr lang="fa-IR" smtClean="0">
                <a:cs typeface="B Nazanin" panose="00000400000000000000" pitchFamily="2" charset="-78"/>
              </a:rPr>
              <a:t>گرفته </a:t>
            </a:r>
            <a:r>
              <a:rPr lang="fa-IR">
                <a:cs typeface="B Nazanin" panose="00000400000000000000" pitchFamily="2" charset="-78"/>
              </a:rPr>
              <a:t>است </a:t>
            </a:r>
            <a:r>
              <a:rPr lang="fa-IR" smtClean="0">
                <a:cs typeface="B Nazanin" panose="00000400000000000000" pitchFamily="2" charset="-78"/>
              </a:rPr>
              <a:t>(گیبسون،2006؛ واندرنول و همکاران، 2012) از </a:t>
            </a:r>
            <a:r>
              <a:rPr lang="fa-IR">
                <a:cs typeface="B Nazanin" panose="00000400000000000000" pitchFamily="2" charset="-78"/>
              </a:rPr>
              <a:t>طرف دیگر مقیاس مناسب برای سنجش مدارا موضوع مناقشات فراوانی بوده است </a:t>
            </a:r>
            <a:r>
              <a:rPr lang="fa-IR" smtClean="0">
                <a:cs typeface="B Nazanin" panose="00000400000000000000" pitchFamily="2" charset="-78"/>
              </a:rPr>
              <a:t>(گیبسون</a:t>
            </a:r>
            <a:r>
              <a:rPr lang="fa-IR">
                <a:cs typeface="B Nazanin" panose="00000400000000000000" pitchFamily="2" charset="-78"/>
              </a:rPr>
              <a:t>، </a:t>
            </a:r>
            <a:r>
              <a:rPr lang="fa-IR" smtClean="0">
                <a:cs typeface="B Nazanin" panose="00000400000000000000" pitchFamily="2" charset="-78"/>
              </a:rPr>
              <a:t>2005؛ </a:t>
            </a:r>
            <a:r>
              <a:rPr lang="fa-IR">
                <a:cs typeface="B Nazanin" panose="00000400000000000000" pitchFamily="2" charset="-78"/>
              </a:rPr>
              <a:t>موندارک و </a:t>
            </a:r>
            <a:r>
              <a:rPr lang="fa-IR" smtClean="0">
                <a:cs typeface="B Nazanin" panose="00000400000000000000" pitchFamily="2" charset="-78"/>
              </a:rPr>
              <a:t>ساندرس، 2005.)</a:t>
            </a:r>
            <a:endParaRPr lang="fa-IR"/>
          </a:p>
        </p:txBody>
      </p:sp>
      <p:sp>
        <p:nvSpPr>
          <p:cNvPr id="4" name="Oval 3"/>
          <p:cNvSpPr/>
          <p:nvPr/>
        </p:nvSpPr>
        <p:spPr>
          <a:xfrm>
            <a:off x="1297172" y="4210493"/>
            <a:ext cx="4550735" cy="1190847"/>
          </a:xfrm>
          <a:prstGeom prst="ellipse">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a:solidFill>
                  <a:prstClr val="black"/>
                </a:solidFill>
                <a:cs typeface="B Nazanin" panose="00000400000000000000" pitchFamily="2" charset="-78"/>
              </a:rPr>
              <a:t>منجر به مدارا یا عدم مدارا</a:t>
            </a:r>
            <a:endParaRPr lang="fa-IR"/>
          </a:p>
        </p:txBody>
      </p:sp>
    </p:spTree>
    <p:extLst>
      <p:ext uri="{BB962C8B-B14F-4D97-AF65-F5344CB8AC3E}">
        <p14:creationId xmlns:p14="http://schemas.microsoft.com/office/powerpoint/2010/main" val="4090176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cs typeface="B Nazanin" panose="00000400000000000000" pitchFamily="2" charset="-78"/>
            </a:endParaRPr>
          </a:p>
        </p:txBody>
      </p:sp>
      <p:sp>
        <p:nvSpPr>
          <p:cNvPr id="3" name="Content Placeholder 2"/>
          <p:cNvSpPr>
            <a:spLocks noGrp="1"/>
          </p:cNvSpPr>
          <p:nvPr>
            <p:ph idx="1"/>
          </p:nvPr>
        </p:nvSpPr>
        <p:spPr/>
        <p:txBody>
          <a:bodyPr/>
          <a:lstStyle/>
          <a:p>
            <a:pPr algn="just"/>
            <a:r>
              <a:rPr lang="fa-IR" smtClean="0">
                <a:cs typeface="B Nazanin" panose="00000400000000000000" pitchFamily="2" charset="-78"/>
              </a:rPr>
              <a:t>ورکویتن </a:t>
            </a:r>
            <a:r>
              <a:rPr lang="fa-IR">
                <a:cs typeface="B Nazanin" panose="00000400000000000000" pitchFamily="2" charset="-78"/>
              </a:rPr>
              <a:t>و همکاران (</a:t>
            </a:r>
            <a:r>
              <a:rPr lang="fa-IR" smtClean="0">
                <a:cs typeface="B Nazanin" panose="00000400000000000000" pitchFamily="2" charset="-78"/>
              </a:rPr>
              <a:t>2007) تحقیقی تجربی انجام دادند و نتایج مشخص کرد که افراد بین کنشهای مختلف و گروههای مختلفی که با آنها در ارتباط اند تمایز قائل میشوند و مدارای متفاوتی را نسبت به آنها از خود نشان میدهند. چنانچه رابینسون اشاره میکند آنها در مورد اینکه </a:t>
            </a:r>
            <a:r>
              <a:rPr lang="fa-IR" b="1" smtClean="0">
                <a:solidFill>
                  <a:srgbClr val="FF0000"/>
                </a:solidFill>
                <a:cs typeface="B Nazanin" panose="00000400000000000000" pitchFamily="2" charset="-78"/>
              </a:rPr>
              <a:t>با چه کسی، در مورد چه موضوعی و تحت چه شرایطی </a:t>
            </a:r>
            <a:r>
              <a:rPr lang="fa-IR" smtClean="0">
                <a:cs typeface="B Nazanin" panose="00000400000000000000" pitchFamily="2" charset="-78"/>
              </a:rPr>
              <a:t>مدارا داشته باشند به صورت انتخابی عمل میکنند (رابینسون و همکاران، 2001: 85)؛ بنابراین مدارا نمیتواند یک مفهوم و سازه جهانی باشد و بایستی </a:t>
            </a:r>
            <a:r>
              <a:rPr lang="fa-IR" b="1" smtClean="0">
                <a:solidFill>
                  <a:srgbClr val="00B0F0"/>
                </a:solidFill>
                <a:cs typeface="B Nazanin" panose="00000400000000000000" pitchFamily="2" charset="-78"/>
              </a:rPr>
              <a:t>یک مفهوم چند سطحی و بسته </a:t>
            </a:r>
            <a:r>
              <a:rPr lang="fa-IR" smtClean="0">
                <a:cs typeface="B Nazanin" panose="00000400000000000000" pitchFamily="2" charset="-78"/>
              </a:rPr>
              <a:t>به شرایط در نظر گرفته شود )ون دورن، 2014 :912) </a:t>
            </a:r>
            <a:endParaRPr lang="fa-IR">
              <a:cs typeface="B Nazanin" panose="00000400000000000000" pitchFamily="2" charset="-78"/>
            </a:endParaRPr>
          </a:p>
        </p:txBody>
      </p:sp>
      <p:sp>
        <p:nvSpPr>
          <p:cNvPr id="4" name="Oval 3"/>
          <p:cNvSpPr/>
          <p:nvPr/>
        </p:nvSpPr>
        <p:spPr>
          <a:xfrm>
            <a:off x="1148317" y="4550736"/>
            <a:ext cx="2658140" cy="680484"/>
          </a:xfrm>
          <a:prstGeom prst="ellipse">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a:solidFill>
                  <a:schemeClr val="tx1"/>
                </a:solidFill>
                <a:cs typeface="B Nazanin" panose="00000400000000000000" pitchFamily="2" charset="-78"/>
              </a:rPr>
              <a:t>تمایز</a:t>
            </a:r>
            <a:endParaRPr lang="fa-IR" sz="2400">
              <a:solidFill>
                <a:schemeClr val="tx1"/>
              </a:solidFill>
            </a:endParaRPr>
          </a:p>
        </p:txBody>
      </p:sp>
    </p:spTree>
    <p:extLst>
      <p:ext uri="{BB962C8B-B14F-4D97-AF65-F5344CB8AC3E}">
        <p14:creationId xmlns:p14="http://schemas.microsoft.com/office/powerpoint/2010/main" val="10745397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cs typeface="B Nazanin" panose="00000400000000000000" pitchFamily="2" charset="-78"/>
            </a:endParaRPr>
          </a:p>
        </p:txBody>
      </p:sp>
      <p:sp>
        <p:nvSpPr>
          <p:cNvPr id="3" name="Content Placeholder 2"/>
          <p:cNvSpPr>
            <a:spLocks noGrp="1"/>
          </p:cNvSpPr>
          <p:nvPr>
            <p:ph idx="1"/>
          </p:nvPr>
        </p:nvSpPr>
        <p:spPr>
          <a:xfrm>
            <a:off x="3548418" y="1825625"/>
            <a:ext cx="7805382" cy="4351338"/>
          </a:xfrm>
        </p:spPr>
        <p:txBody>
          <a:bodyPr>
            <a:normAutofit/>
          </a:bodyPr>
          <a:lstStyle/>
          <a:p>
            <a:pPr algn="just"/>
            <a:r>
              <a:rPr lang="fa-IR" smtClean="0">
                <a:cs typeface="B Nazanin" panose="00000400000000000000" pitchFamily="2" charset="-78"/>
              </a:rPr>
              <a:t>همچنین مطالعات تطبیقی بین المللی نشان میدهد که عوامل ساختاری در سطح کلان نیز بر مدارای افراد اثرگذار است (واندرنول، 2012؛ پفرلی و روشنایدر ،2003) ولی مطالعاتی که در بررسی و تبیین مدارا هر دو سطح خرد و کالن را در نظر بگیرند بسیار کم هستند. به نظر میرسد تاکنون، برای تبیین جامعه شناختی مدارای اجتماعی در ایران نیز، نظریاتی که هر دو سطح خرد و کلان را در تحلیلها مدنظر قرار دهند، به کار برده نشده است. </a:t>
            </a:r>
            <a:endParaRPr lang="fa-IR">
              <a:cs typeface="B Nazanin" panose="00000400000000000000" pitchFamily="2" charset="-78"/>
            </a:endParaRPr>
          </a:p>
        </p:txBody>
      </p:sp>
      <p:pic>
        <p:nvPicPr>
          <p:cNvPr id="4" name="Picture 3"/>
          <p:cNvPicPr>
            <a:picLocks noChangeAspect="1"/>
          </p:cNvPicPr>
          <p:nvPr/>
        </p:nvPicPr>
        <p:blipFill>
          <a:blip r:embed="rId2"/>
          <a:stretch>
            <a:fillRect/>
          </a:stretch>
        </p:blipFill>
        <p:spPr>
          <a:xfrm>
            <a:off x="690918" y="1825625"/>
            <a:ext cx="2857500" cy="2923796"/>
          </a:xfrm>
          <a:prstGeom prst="rect">
            <a:avLst/>
          </a:prstGeom>
        </p:spPr>
      </p:pic>
      <p:sp>
        <p:nvSpPr>
          <p:cNvPr id="5" name="TextBox 4"/>
          <p:cNvSpPr txBox="1"/>
          <p:nvPr/>
        </p:nvSpPr>
        <p:spPr>
          <a:xfrm>
            <a:off x="1364776" y="5131558"/>
            <a:ext cx="1433015" cy="400110"/>
          </a:xfrm>
          <a:prstGeom prst="rect">
            <a:avLst/>
          </a:prstGeom>
          <a:noFill/>
        </p:spPr>
        <p:txBody>
          <a:bodyPr wrap="square" rtlCol="1">
            <a:spAutoFit/>
          </a:bodyPr>
          <a:lstStyle/>
          <a:p>
            <a:pPr algn="ctr"/>
            <a:r>
              <a:rPr lang="fa-IR" sz="2000" b="1" smtClean="0">
                <a:solidFill>
                  <a:srgbClr val="FF0000"/>
                </a:solidFill>
                <a:cs typeface="B Nazanin" panose="00000400000000000000" pitchFamily="2" charset="-78"/>
              </a:rPr>
              <a:t>آنتونی گیدنز</a:t>
            </a:r>
            <a:endParaRPr lang="fa-IR" sz="2000" b="1">
              <a:solidFill>
                <a:srgbClr val="FF0000"/>
              </a:solidFill>
              <a:cs typeface="B Nazanin" panose="00000400000000000000" pitchFamily="2" charset="-78"/>
            </a:endParaRPr>
          </a:p>
        </p:txBody>
      </p:sp>
    </p:spTree>
    <p:extLst>
      <p:ext uri="{BB962C8B-B14F-4D97-AF65-F5344CB8AC3E}">
        <p14:creationId xmlns:p14="http://schemas.microsoft.com/office/powerpoint/2010/main" val="4222571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pPr algn="just"/>
            <a:r>
              <a:rPr lang="fa-IR">
                <a:cs typeface="B Nazanin" panose="00000400000000000000" pitchFamily="2" charset="-78"/>
              </a:rPr>
              <a:t>به همین دلیل با انتخاب نظریه ساختیابی </a:t>
            </a:r>
            <a:r>
              <a:rPr lang="fa-IR" smtClean="0">
                <a:cs typeface="B Nazanin" panose="00000400000000000000" pitchFamily="2" charset="-78"/>
              </a:rPr>
              <a:t>به عنوان نظریه ای </a:t>
            </a:r>
            <a:r>
              <a:rPr lang="fa-IR">
                <a:cs typeface="B Nazanin" panose="00000400000000000000" pitchFamily="2" charset="-78"/>
              </a:rPr>
              <a:t>ترکیبی که </a:t>
            </a:r>
            <a:r>
              <a:rPr lang="fa-IR" b="1">
                <a:solidFill>
                  <a:srgbClr val="FF0000"/>
                </a:solidFill>
                <a:cs typeface="B Nazanin" panose="00000400000000000000" pitchFamily="2" charset="-78"/>
              </a:rPr>
              <a:t>هر دو سطح </a:t>
            </a:r>
            <a:r>
              <a:rPr lang="fa-IR" b="1" smtClean="0">
                <a:solidFill>
                  <a:srgbClr val="FF0000"/>
                </a:solidFill>
                <a:cs typeface="B Nazanin" panose="00000400000000000000" pitchFamily="2" charset="-78"/>
              </a:rPr>
              <a:t>کلان </a:t>
            </a:r>
            <a:r>
              <a:rPr lang="fa-IR" b="1">
                <a:solidFill>
                  <a:srgbClr val="FF0000"/>
                </a:solidFill>
                <a:cs typeface="B Nazanin" panose="00000400000000000000" pitchFamily="2" charset="-78"/>
              </a:rPr>
              <a:t>و خرد </a:t>
            </a:r>
            <a:r>
              <a:rPr lang="fa-IR">
                <a:cs typeface="B Nazanin" panose="00000400000000000000" pitchFamily="2" charset="-78"/>
              </a:rPr>
              <a:t>را در نظر میگیرد و آنها را از یکدیگر جدایی ناپذیر میداند در پی طراحی </a:t>
            </a:r>
            <a:r>
              <a:rPr lang="fa-IR" b="1">
                <a:solidFill>
                  <a:srgbClr val="FF0000"/>
                </a:solidFill>
                <a:cs typeface="B Nazanin" panose="00000400000000000000" pitchFamily="2" charset="-78"/>
              </a:rPr>
              <a:t>مقیاس جدیدی از وضعیت مدارای اجتماعی و شناسایی ابعاد احتمالی آن </a:t>
            </a:r>
            <a:r>
              <a:rPr lang="fa-IR">
                <a:cs typeface="B Nazanin" panose="00000400000000000000" pitchFamily="2" charset="-78"/>
              </a:rPr>
              <a:t>برآمدیم. این نظریه در انتقاد به </a:t>
            </a:r>
            <a:r>
              <a:rPr lang="fa-IR" smtClean="0">
                <a:cs typeface="B Nazanin" panose="00000400000000000000" pitchFamily="2" charset="-78"/>
              </a:rPr>
              <a:t>نظریه های </a:t>
            </a:r>
            <a:r>
              <a:rPr lang="fa-IR">
                <a:cs typeface="B Nazanin" panose="00000400000000000000" pitchFamily="2" charset="-78"/>
              </a:rPr>
              <a:t>خرد و </a:t>
            </a:r>
            <a:r>
              <a:rPr lang="fa-IR" smtClean="0">
                <a:cs typeface="B Nazanin" panose="00000400000000000000" pitchFamily="2" charset="-78"/>
              </a:rPr>
              <a:t>کلان </a:t>
            </a:r>
            <a:r>
              <a:rPr lang="fa-IR">
                <a:cs typeface="B Nazanin" panose="00000400000000000000" pitchFamily="2" charset="-78"/>
              </a:rPr>
              <a:t>گذشته است. </a:t>
            </a:r>
          </a:p>
          <a:p>
            <a:endParaRPr lang="fa-IR"/>
          </a:p>
        </p:txBody>
      </p:sp>
    </p:spTree>
    <p:extLst>
      <p:ext uri="{BB962C8B-B14F-4D97-AF65-F5344CB8AC3E}">
        <p14:creationId xmlns:p14="http://schemas.microsoft.com/office/powerpoint/2010/main" val="37772569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pPr algn="just"/>
            <a:r>
              <a:rPr lang="fa-IR">
                <a:cs typeface="B Nazanin" panose="00000400000000000000" pitchFamily="2" charset="-78"/>
              </a:rPr>
              <a:t>تأکید نظریات خرد بر کنش اجتماعی و توجه به کنشگران و تأکید نظریات </a:t>
            </a:r>
            <a:r>
              <a:rPr lang="fa-IR" smtClean="0">
                <a:cs typeface="B Nazanin" panose="00000400000000000000" pitchFamily="2" charset="-78"/>
              </a:rPr>
              <a:t>کلان </a:t>
            </a:r>
            <a:r>
              <a:rPr lang="fa-IR">
                <a:cs typeface="B Nazanin" panose="00000400000000000000" pitchFamily="2" charset="-78"/>
              </a:rPr>
              <a:t>بر ساختارهای اجتماعی و </a:t>
            </a:r>
            <a:r>
              <a:rPr lang="fa-IR" smtClean="0">
                <a:cs typeface="B Nazanin" panose="00000400000000000000" pitchFamily="2" charset="-78"/>
              </a:rPr>
              <a:t>الزام آور </a:t>
            </a:r>
            <a:r>
              <a:rPr lang="fa-IR">
                <a:cs typeface="B Nazanin" panose="00000400000000000000" pitchFamily="2" charset="-78"/>
              </a:rPr>
              <a:t>بودن آنها است. ولی گیدنز </a:t>
            </a:r>
            <a:r>
              <a:rPr lang="fa-IR" smtClean="0">
                <a:cs typeface="B Nazanin" panose="00000400000000000000" pitchFamily="2" charset="-78"/>
              </a:rPr>
              <a:t> </a:t>
            </a:r>
            <a:r>
              <a:rPr lang="fa-IR">
                <a:cs typeface="B Nazanin" panose="00000400000000000000" pitchFamily="2" charset="-78"/>
              </a:rPr>
              <a:t>در نظریه خود ساختار و عاملیت را دو روی یک سکه میداند. تأکید زیاد بر عاملیت راه را برای رفتارهای صرفاً خالقانه هموار میسازد و موجب آنارشی و بینظمی میشود و از طرفی تأکید افراطی بر ساختارها در کنش نیز راه را برای دیکتاتوری باز میکند. ولی اگر این دو سطح را در تعامل با یکدیگر ببینیم، میتواند درک ما از مدارا، شرایط بروز و عوامل مؤثر بر آن افزایش یابد. در همین راستا، </a:t>
            </a:r>
            <a:r>
              <a:rPr lang="fa-IR" b="1">
                <a:solidFill>
                  <a:srgbClr val="FF0000"/>
                </a:solidFill>
                <a:cs typeface="B Nazanin" panose="00000400000000000000" pitchFamily="2" charset="-78"/>
              </a:rPr>
              <a:t>هدف اصلی این پژوهش تدوین و سنجشپذیری و بررسی اعتبار و پایایی مقیاس وضعیت مدارای اجتماعی بر مبنای این نظریه است</a:t>
            </a:r>
          </a:p>
          <a:p>
            <a:endParaRPr lang="fa-IR"/>
          </a:p>
        </p:txBody>
      </p:sp>
      <p:sp>
        <p:nvSpPr>
          <p:cNvPr id="4" name="Flowchart: Alternate Process 3"/>
          <p:cNvSpPr/>
          <p:nvPr/>
        </p:nvSpPr>
        <p:spPr>
          <a:xfrm>
            <a:off x="1146412" y="4872251"/>
            <a:ext cx="6114197" cy="996286"/>
          </a:xfrm>
          <a:prstGeom prst="flowChartAlternateProcess">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a:solidFill>
                  <a:prstClr val="black"/>
                </a:solidFill>
                <a:cs typeface="B Nazanin" panose="00000400000000000000" pitchFamily="2" charset="-78"/>
              </a:rPr>
              <a:t>تأکید نظریات کلان بر ساختارهای اجتماعی و الزام آور بودن آنها</a:t>
            </a:r>
            <a:endParaRPr lang="fa-IR"/>
          </a:p>
        </p:txBody>
      </p:sp>
    </p:spTree>
    <p:extLst>
      <p:ext uri="{BB962C8B-B14F-4D97-AF65-F5344CB8AC3E}">
        <p14:creationId xmlns:p14="http://schemas.microsoft.com/office/powerpoint/2010/main" val="41134590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b="1" smtClean="0">
                <a:solidFill>
                  <a:srgbClr val="FF0000"/>
                </a:solidFill>
                <a:cs typeface="B Nazanin" panose="00000400000000000000" pitchFamily="2" charset="-78"/>
              </a:rPr>
              <a:t>2-پیشینه </a:t>
            </a:r>
            <a:r>
              <a:rPr lang="fa-IR" b="1">
                <a:solidFill>
                  <a:srgbClr val="FF0000"/>
                </a:solidFill>
                <a:cs typeface="B Nazanin" panose="00000400000000000000" pitchFamily="2" charset="-78"/>
              </a:rPr>
              <a:t>پژوهش</a:t>
            </a:r>
            <a:endParaRPr lang="fa-IR">
              <a:solidFill>
                <a:srgbClr val="FF0000"/>
              </a:solidFill>
              <a:cs typeface="B Nazanin" panose="00000400000000000000" pitchFamily="2" charset="-78"/>
            </a:endParaRPr>
          </a:p>
        </p:txBody>
      </p:sp>
      <p:sp>
        <p:nvSpPr>
          <p:cNvPr id="3" name="Content Placeholder 2"/>
          <p:cNvSpPr>
            <a:spLocks noGrp="1"/>
          </p:cNvSpPr>
          <p:nvPr>
            <p:ph idx="1"/>
          </p:nvPr>
        </p:nvSpPr>
        <p:spPr/>
        <p:txBody>
          <a:bodyPr>
            <a:normAutofit lnSpcReduction="10000"/>
          </a:bodyPr>
          <a:lstStyle/>
          <a:p>
            <a:pPr algn="just"/>
            <a:r>
              <a:rPr lang="fa-IR" smtClean="0">
                <a:cs typeface="B Nazanin" panose="00000400000000000000" pitchFamily="2" charset="-78"/>
              </a:rPr>
              <a:t>مدارا و عوامل موثر بر آن از جمله موضوعاتی است که در پژوهش ها  و پایان نامه های مختلف مورد </a:t>
            </a:r>
            <a:r>
              <a:rPr lang="fa-IR">
                <a:cs typeface="B Nazanin" panose="00000400000000000000" pitchFamily="2" charset="-78"/>
              </a:rPr>
              <a:t>توجه قرار گرفته است؛ وضعیت سنجش اما مدارای اجتماعی و ابعاد آن شناسایی به </a:t>
            </a:r>
            <a:r>
              <a:rPr lang="fa-IR" smtClean="0">
                <a:cs typeface="B Nazanin" panose="00000400000000000000" pitchFamily="2" charset="-78"/>
              </a:rPr>
              <a:t>صورت</a:t>
            </a:r>
            <a:r>
              <a:rPr lang="fa-IR">
                <a:cs typeface="B Nazanin" panose="00000400000000000000" pitchFamily="2" charset="-78"/>
              </a:rPr>
              <a:t> </a:t>
            </a:r>
            <a:r>
              <a:rPr lang="fa-IR" smtClean="0">
                <a:cs typeface="B Nazanin" panose="00000400000000000000" pitchFamily="2" charset="-78"/>
              </a:rPr>
              <a:t>مستقل </a:t>
            </a:r>
            <a:r>
              <a:rPr lang="fa-IR">
                <a:cs typeface="B Nazanin" panose="00000400000000000000" pitchFamily="2" charset="-78"/>
              </a:rPr>
              <a:t>و مبتنی بر شرایط جامعه ایران بررسی نشده است. در تحقیقاتی که </a:t>
            </a:r>
            <a:r>
              <a:rPr lang="fa-IR" smtClean="0">
                <a:cs typeface="B Nazanin" panose="00000400000000000000" pitchFamily="2" charset="-78"/>
              </a:rPr>
              <a:t>تاکنون صورت</a:t>
            </a:r>
            <a:r>
              <a:rPr lang="fa-IR">
                <a:cs typeface="B Nazanin" panose="00000400000000000000" pitchFamily="2" charset="-78"/>
              </a:rPr>
              <a:t> </a:t>
            </a:r>
            <a:r>
              <a:rPr lang="fa-IR" smtClean="0">
                <a:cs typeface="B Nazanin" panose="00000400000000000000" pitchFamily="2" charset="-78"/>
              </a:rPr>
              <a:t>گرفته</a:t>
            </a:r>
            <a:r>
              <a:rPr lang="fa-IR">
                <a:cs typeface="B Nazanin" panose="00000400000000000000" pitchFamily="2" charset="-78"/>
              </a:rPr>
              <a:t>، سنجش مدارا عمدتاً یا مبتنی بر نظریه </a:t>
            </a:r>
            <a:r>
              <a:rPr lang="fa-IR" smtClean="0">
                <a:cs typeface="B Nazanin" panose="00000400000000000000" pitchFamily="2" charset="-78"/>
              </a:rPr>
              <a:t>کینگ(1974) مانند </a:t>
            </a:r>
            <a:r>
              <a:rPr lang="fa-IR">
                <a:cs typeface="B Nazanin" panose="00000400000000000000" pitchFamily="2" charset="-78"/>
              </a:rPr>
              <a:t>سراج زاده و </a:t>
            </a:r>
            <a:r>
              <a:rPr lang="fa-IR" smtClean="0">
                <a:cs typeface="B Nazanin" panose="00000400000000000000" pitchFamily="2" charset="-78"/>
              </a:rPr>
              <a:t>همکاران (1383) علیزاده (1387) ترکارانی (1389) ادیبی </a:t>
            </a:r>
            <a:r>
              <a:rPr lang="fa-IR">
                <a:cs typeface="B Nazanin" panose="00000400000000000000" pitchFamily="2" charset="-78"/>
              </a:rPr>
              <a:t>و همکاران </a:t>
            </a:r>
            <a:r>
              <a:rPr lang="fa-IR" smtClean="0">
                <a:cs typeface="B Nazanin" panose="00000400000000000000" pitchFamily="2" charset="-78"/>
              </a:rPr>
              <a:t>(1391) حسینزاده </a:t>
            </a:r>
            <a:r>
              <a:rPr lang="fa-IR">
                <a:cs typeface="B Nazanin" panose="00000400000000000000" pitchFamily="2" charset="-78"/>
              </a:rPr>
              <a:t>و</a:t>
            </a:r>
            <a:br>
              <a:rPr lang="fa-IR">
                <a:cs typeface="B Nazanin" panose="00000400000000000000" pitchFamily="2" charset="-78"/>
              </a:rPr>
            </a:br>
            <a:r>
              <a:rPr lang="fa-IR">
                <a:cs typeface="B Nazanin" panose="00000400000000000000" pitchFamily="2" charset="-78"/>
              </a:rPr>
              <a:t>همکاران </a:t>
            </a:r>
            <a:r>
              <a:rPr lang="fa-IR" smtClean="0">
                <a:cs typeface="B Nazanin" panose="00000400000000000000" pitchFamily="2" charset="-78"/>
              </a:rPr>
              <a:t>(1393) و </a:t>
            </a:r>
            <a:r>
              <a:rPr lang="fa-IR">
                <a:cs typeface="B Nazanin" panose="00000400000000000000" pitchFamily="2" charset="-78"/>
              </a:rPr>
              <a:t>یا مبتنی بر نظریه </a:t>
            </a:r>
            <a:r>
              <a:rPr lang="fa-IR" smtClean="0">
                <a:cs typeface="B Nazanin" panose="00000400000000000000" pitchFamily="2" charset="-78"/>
              </a:rPr>
              <a:t>وگت(1997) بوده </a:t>
            </a:r>
            <a:r>
              <a:rPr lang="fa-IR">
                <a:cs typeface="B Nazanin" panose="00000400000000000000" pitchFamily="2" charset="-78"/>
              </a:rPr>
              <a:t>است مانند شارعپور و عسگری</a:t>
            </a:r>
            <a:br>
              <a:rPr lang="fa-IR">
                <a:cs typeface="B Nazanin" panose="00000400000000000000" pitchFamily="2" charset="-78"/>
              </a:rPr>
            </a:br>
            <a:r>
              <a:rPr lang="fa-IR" smtClean="0">
                <a:cs typeface="B Nazanin" panose="00000400000000000000" pitchFamily="2" charset="-78"/>
              </a:rPr>
              <a:t>(1388) شارعپور </a:t>
            </a:r>
            <a:r>
              <a:rPr lang="fa-IR">
                <a:cs typeface="B Nazanin" panose="00000400000000000000" pitchFamily="2" charset="-78"/>
              </a:rPr>
              <a:t>و همکاران </a:t>
            </a:r>
            <a:r>
              <a:rPr lang="fa-IR" smtClean="0">
                <a:cs typeface="B Nazanin" panose="00000400000000000000" pitchFamily="2" charset="-78"/>
              </a:rPr>
              <a:t>(1388) مقتدایی (1389)گلابی </a:t>
            </a:r>
            <a:r>
              <a:rPr lang="fa-IR">
                <a:cs typeface="B Nazanin" panose="00000400000000000000" pitchFamily="2" charset="-78"/>
              </a:rPr>
              <a:t>و همکاران (1391) بهشتی و رستگار </a:t>
            </a:r>
            <a:r>
              <a:rPr lang="fa-IR" smtClean="0">
                <a:cs typeface="B Nazanin" panose="00000400000000000000" pitchFamily="2" charset="-78"/>
              </a:rPr>
              <a:t>(1392) گلابی </a:t>
            </a:r>
            <a:r>
              <a:rPr lang="fa-IR">
                <a:cs typeface="B Nazanin" panose="00000400000000000000" pitchFamily="2" charset="-78"/>
              </a:rPr>
              <a:t>و رضایی </a:t>
            </a:r>
            <a:r>
              <a:rPr lang="fa-IR" smtClean="0">
                <a:cs typeface="B Nazanin" panose="00000400000000000000" pitchFamily="2" charset="-78"/>
              </a:rPr>
              <a:t>(1392) شریفی (1392) نیز </a:t>
            </a:r>
            <a:r>
              <a:rPr lang="fa-IR">
                <a:cs typeface="B Nazanin" panose="00000400000000000000" pitchFamily="2" charset="-78"/>
              </a:rPr>
              <a:t>در کار خود ترکیبی از نظریه</a:t>
            </a:r>
            <a:br>
              <a:rPr lang="fa-IR">
                <a:cs typeface="B Nazanin" panose="00000400000000000000" pitchFamily="2" charset="-78"/>
              </a:rPr>
            </a:br>
            <a:r>
              <a:rPr lang="fa-IR">
                <a:cs typeface="B Nazanin" panose="00000400000000000000" pitchFamily="2" charset="-78"/>
              </a:rPr>
              <a:t>کینگ و وگت را برای سنجش مدارای اجتماعی بکار برده است.</a:t>
            </a:r>
          </a:p>
          <a:p>
            <a:pPr algn="just"/>
            <a:r>
              <a:rPr lang="fa-IR">
                <a:cs typeface="B Nazanin" panose="00000400000000000000" pitchFamily="2" charset="-78"/>
              </a:rPr>
              <a:t/>
            </a:r>
            <a:br>
              <a:rPr lang="fa-IR">
                <a:cs typeface="B Nazanin" panose="00000400000000000000" pitchFamily="2" charset="-78"/>
              </a:rPr>
            </a:br>
            <a:endParaRPr lang="fa-IR">
              <a:cs typeface="B Nazanin" panose="00000400000000000000" pitchFamily="2" charset="-78"/>
            </a:endParaRPr>
          </a:p>
        </p:txBody>
      </p:sp>
    </p:spTree>
    <p:extLst>
      <p:ext uri="{BB962C8B-B14F-4D97-AF65-F5344CB8AC3E}">
        <p14:creationId xmlns:p14="http://schemas.microsoft.com/office/powerpoint/2010/main" val="8450449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cs typeface="B Nazanin" panose="00000400000000000000" pitchFamily="2" charset="-78"/>
            </a:endParaRPr>
          </a:p>
        </p:txBody>
      </p:sp>
      <p:sp>
        <p:nvSpPr>
          <p:cNvPr id="3" name="Content Placeholder 2"/>
          <p:cNvSpPr>
            <a:spLocks noGrp="1"/>
          </p:cNvSpPr>
          <p:nvPr>
            <p:ph idx="1"/>
          </p:nvPr>
        </p:nvSpPr>
        <p:spPr/>
        <p:txBody>
          <a:bodyPr>
            <a:normAutofit/>
          </a:bodyPr>
          <a:lstStyle/>
          <a:p>
            <a:pPr algn="just"/>
            <a:r>
              <a:rPr lang="fa-IR" smtClean="0">
                <a:cs typeface="B Nazanin" panose="00000400000000000000" pitchFamily="2" charset="-78"/>
              </a:rPr>
              <a:t>کینگ </a:t>
            </a:r>
            <a:r>
              <a:rPr lang="fa-IR">
                <a:cs typeface="B Nazanin" panose="00000400000000000000" pitchFamily="2" charset="-78"/>
              </a:rPr>
              <a:t>مدارا را بر حسب موضوع، به سه دسته مدارای </a:t>
            </a:r>
            <a:r>
              <a:rPr lang="fa-IR" b="1">
                <a:solidFill>
                  <a:srgbClr val="FF0000"/>
                </a:solidFill>
                <a:cs typeface="B Nazanin" panose="00000400000000000000" pitchFamily="2" charset="-78"/>
              </a:rPr>
              <a:t>هویتی، سیاسی و رفتاری </a:t>
            </a:r>
            <a:r>
              <a:rPr lang="fa-IR" smtClean="0">
                <a:cs typeface="B Nazanin" panose="00000400000000000000" pitchFamily="2" charset="-78"/>
              </a:rPr>
              <a:t>تقسیم کرده </a:t>
            </a:r>
            <a:r>
              <a:rPr lang="fa-IR">
                <a:cs typeface="B Nazanin" panose="00000400000000000000" pitchFamily="2" charset="-78"/>
              </a:rPr>
              <a:t>است. مدارای هویتی شامل مدارا نسبت به ادیان دیگر (مدارای </a:t>
            </a:r>
            <a:r>
              <a:rPr lang="fa-IR" smtClean="0">
                <a:cs typeface="B Nazanin" panose="00000400000000000000" pitchFamily="2" charset="-78"/>
              </a:rPr>
              <a:t>دینی) </a:t>
            </a:r>
            <a:r>
              <a:rPr lang="fa-IR">
                <a:cs typeface="B Nazanin" panose="00000400000000000000" pitchFamily="2" charset="-78"/>
              </a:rPr>
              <a:t>مدارای نسبت </a:t>
            </a:r>
            <a:r>
              <a:rPr lang="fa-IR" smtClean="0">
                <a:cs typeface="B Nazanin" panose="00000400000000000000" pitchFamily="2" charset="-78"/>
              </a:rPr>
              <a:t>به افراد </a:t>
            </a:r>
            <a:r>
              <a:rPr lang="fa-IR">
                <a:cs typeface="B Nazanin" panose="00000400000000000000" pitchFamily="2" charset="-78"/>
              </a:rPr>
              <a:t>ملیتهای دیگر (مدارای ملیتی) و مدارا نسبت به </a:t>
            </a:r>
            <a:r>
              <a:rPr lang="fa-IR" smtClean="0">
                <a:cs typeface="B Nazanin" panose="00000400000000000000" pitchFamily="2" charset="-78"/>
              </a:rPr>
              <a:t>قومیت های </a:t>
            </a:r>
            <a:r>
              <a:rPr lang="fa-IR">
                <a:cs typeface="B Nazanin" panose="00000400000000000000" pitchFamily="2" charset="-78"/>
              </a:rPr>
              <a:t>دیگر (مدارای </a:t>
            </a:r>
            <a:r>
              <a:rPr lang="fa-IR" smtClean="0">
                <a:cs typeface="B Nazanin" panose="00000400000000000000" pitchFamily="2" charset="-78"/>
              </a:rPr>
              <a:t>قومیتی) میشود</a:t>
            </a:r>
            <a:r>
              <a:rPr lang="fa-IR">
                <a:cs typeface="B Nazanin" panose="00000400000000000000" pitchFamily="2" charset="-78"/>
              </a:rPr>
              <a:t>. مدارای سیاسی شناسایی حق گردهمایی صاحبان عقاید مخالف و حق اعتراض </a:t>
            </a:r>
            <a:r>
              <a:rPr lang="fa-IR" smtClean="0">
                <a:cs typeface="B Nazanin" panose="00000400000000000000" pitchFamily="2" charset="-78"/>
              </a:rPr>
              <a:t>برای است </a:t>
            </a:r>
            <a:r>
              <a:rPr lang="fa-IR">
                <a:cs typeface="B Nazanin" panose="00000400000000000000" pitchFamily="2" charset="-78"/>
              </a:rPr>
              <a:t>که </a:t>
            </a:r>
            <a:r>
              <a:rPr lang="fa-IR" smtClean="0">
                <a:cs typeface="B Nazanin" panose="00000400000000000000" pitchFamily="2" charset="-78"/>
              </a:rPr>
              <a:t>مورد گروه های تأیید </a:t>
            </a:r>
            <a:r>
              <a:rPr lang="fa-IR">
                <a:cs typeface="B Nazanin" panose="00000400000000000000" pitchFamily="2" charset="-78"/>
              </a:rPr>
              <a:t>فرد نیستند و </a:t>
            </a:r>
            <a:r>
              <a:rPr lang="fa-IR" smtClean="0">
                <a:cs typeface="B Nazanin" panose="00000400000000000000" pitchFamily="2" charset="-78"/>
              </a:rPr>
              <a:t>عدم مدارای </a:t>
            </a:r>
            <a:r>
              <a:rPr lang="fa-IR">
                <a:cs typeface="B Nazanin" panose="00000400000000000000" pitchFamily="2" charset="-78"/>
              </a:rPr>
              <a:t>رفتاری </a:t>
            </a:r>
            <a:r>
              <a:rPr lang="fa-IR" smtClean="0">
                <a:cs typeface="B Nazanin" panose="00000400000000000000" pitchFamily="2" charset="-78"/>
              </a:rPr>
              <a:t>برخی </a:t>
            </a:r>
            <a:r>
              <a:rPr lang="fa-IR">
                <a:cs typeface="B Nazanin" panose="00000400000000000000" pitchFamily="2" charset="-78"/>
              </a:rPr>
              <a:t>نسبت به </a:t>
            </a:r>
            <a:r>
              <a:rPr lang="fa-IR" smtClean="0">
                <a:cs typeface="B Nazanin" panose="00000400000000000000" pitchFamily="2" charset="-78"/>
              </a:rPr>
              <a:t>سخت گیری الگوهای </a:t>
            </a:r>
            <a:r>
              <a:rPr lang="fa-IR">
                <a:cs typeface="B Nazanin" panose="00000400000000000000" pitchFamily="2" charset="-78"/>
              </a:rPr>
              <a:t>رفتاری است که از نظر فرد نادرست هستند و شامل </a:t>
            </a:r>
            <a:r>
              <a:rPr lang="fa-IR" b="1">
                <a:solidFill>
                  <a:srgbClr val="FF0000"/>
                </a:solidFill>
                <a:cs typeface="B Nazanin" panose="00000400000000000000" pitchFamily="2" charset="-78"/>
              </a:rPr>
              <a:t>الگوهای روابط جنسیتی، </a:t>
            </a:r>
            <a:r>
              <a:rPr lang="fa-IR" b="1" smtClean="0">
                <a:solidFill>
                  <a:srgbClr val="FF0000"/>
                </a:solidFill>
                <a:cs typeface="B Nazanin" panose="00000400000000000000" pitchFamily="2" charset="-78"/>
              </a:rPr>
              <a:t>جرم و </a:t>
            </a:r>
            <a:r>
              <a:rPr lang="fa-IR" b="1">
                <a:solidFill>
                  <a:srgbClr val="FF0000"/>
                </a:solidFill>
                <a:cs typeface="B Nazanin" panose="00000400000000000000" pitchFamily="2" charset="-78"/>
              </a:rPr>
              <a:t>مجرمان </a:t>
            </a:r>
            <a:r>
              <a:rPr lang="fa-IR">
                <a:cs typeface="B Nazanin" panose="00000400000000000000" pitchFamily="2" charset="-78"/>
              </a:rPr>
              <a:t>می شود (شارعپور و عسگری، </a:t>
            </a:r>
            <a:r>
              <a:rPr lang="fa-IR" smtClean="0">
                <a:cs typeface="B Nazanin" panose="00000400000000000000" pitchFamily="2" charset="-78"/>
              </a:rPr>
              <a:t>1388، 10-9) </a:t>
            </a:r>
          </a:p>
          <a:p>
            <a:pPr marL="0" indent="0" algn="just">
              <a:buNone/>
            </a:pPr>
            <a:endParaRPr lang="fa-IR" smtClean="0">
              <a:cs typeface="B Nazanin" panose="00000400000000000000" pitchFamily="2" charset="-78"/>
            </a:endParaRPr>
          </a:p>
          <a:p>
            <a:pPr marL="0" indent="0" algn="just">
              <a:buNone/>
            </a:pPr>
            <a:r>
              <a:rPr lang="fa-IR">
                <a:cs typeface="B Nazanin" panose="00000400000000000000" pitchFamily="2" charset="-78"/>
              </a:rPr>
              <a:t/>
            </a:r>
            <a:br>
              <a:rPr lang="fa-IR">
                <a:cs typeface="B Nazanin" panose="00000400000000000000" pitchFamily="2" charset="-78"/>
              </a:rPr>
            </a:br>
            <a:endParaRPr lang="fa-IR">
              <a:cs typeface="B Nazanin" panose="00000400000000000000" pitchFamily="2" charset="-78"/>
            </a:endParaRPr>
          </a:p>
        </p:txBody>
      </p:sp>
      <p:sp>
        <p:nvSpPr>
          <p:cNvPr id="4" name="Rounded Rectangle 3"/>
          <p:cNvSpPr/>
          <p:nvPr/>
        </p:nvSpPr>
        <p:spPr>
          <a:xfrm>
            <a:off x="1318437" y="4805916"/>
            <a:ext cx="7123814" cy="1148317"/>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a:solidFill>
                  <a:prstClr val="black"/>
                </a:solidFill>
                <a:cs typeface="B Nazanin" panose="00000400000000000000" pitchFamily="2" charset="-78"/>
              </a:rPr>
              <a:t>شناسایی حق گردهمایی صاحبان عقاید مخالف و حق اعتراض</a:t>
            </a:r>
            <a:endParaRPr lang="fa-IR"/>
          </a:p>
        </p:txBody>
      </p:sp>
    </p:spTree>
    <p:extLst>
      <p:ext uri="{BB962C8B-B14F-4D97-AF65-F5344CB8AC3E}">
        <p14:creationId xmlns:p14="http://schemas.microsoft.com/office/powerpoint/2010/main" val="33074269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cs typeface="B Nazanin" panose="00000400000000000000" pitchFamily="2" charset="-78"/>
            </a:endParaRPr>
          </a:p>
        </p:txBody>
      </p:sp>
      <p:sp>
        <p:nvSpPr>
          <p:cNvPr id="3" name="Content Placeholder 2"/>
          <p:cNvSpPr>
            <a:spLocks noGrp="1"/>
          </p:cNvSpPr>
          <p:nvPr>
            <p:ph idx="1"/>
          </p:nvPr>
        </p:nvSpPr>
        <p:spPr/>
        <p:txBody>
          <a:bodyPr>
            <a:normAutofit/>
          </a:bodyPr>
          <a:lstStyle/>
          <a:p>
            <a:pPr algn="just"/>
            <a:r>
              <a:rPr lang="fa-IR">
                <a:cs typeface="B Nazanin" panose="00000400000000000000" pitchFamily="2" charset="-78"/>
              </a:rPr>
              <a:t>محققانی که این نظریه را برای </a:t>
            </a:r>
            <a:r>
              <a:rPr lang="fa-IR" smtClean="0">
                <a:cs typeface="B Nazanin" panose="00000400000000000000" pitchFamily="2" charset="-78"/>
              </a:rPr>
              <a:t>سنجش مدارا به کار برده اند</a:t>
            </a:r>
            <a:r>
              <a:rPr lang="fa-IR">
                <a:cs typeface="B Nazanin" panose="00000400000000000000" pitchFamily="2" charset="-78"/>
              </a:rPr>
              <a:t>، مدارای اجتماعی را با ابعاد هویتی، سیاسی و رفتاری سنجیدهاند. </a:t>
            </a:r>
            <a:r>
              <a:rPr lang="fa-IR" smtClean="0">
                <a:cs typeface="B Nazanin" panose="00000400000000000000" pitchFamily="2" charset="-78"/>
              </a:rPr>
              <a:t>بهشتی و </a:t>
            </a:r>
            <a:r>
              <a:rPr lang="fa-IR">
                <a:cs typeface="B Nazanin" panose="00000400000000000000" pitchFamily="2" charset="-78"/>
              </a:rPr>
              <a:t>رستگار </a:t>
            </a:r>
            <a:r>
              <a:rPr lang="fa-IR" smtClean="0">
                <a:cs typeface="B Nazanin" panose="00000400000000000000" pitchFamily="2" charset="-78"/>
              </a:rPr>
              <a:t>(1392) مدارا </a:t>
            </a:r>
            <a:r>
              <a:rPr lang="fa-IR">
                <a:cs typeface="B Nazanin" panose="00000400000000000000" pitchFamily="2" charset="-78"/>
              </a:rPr>
              <a:t>در برابر زنان را نیز به ابعاد مدارای اجتماعی مبتنی بر نظریه </a:t>
            </a:r>
            <a:r>
              <a:rPr lang="fa-IR" smtClean="0">
                <a:cs typeface="B Nazanin" panose="00000400000000000000" pitchFamily="2" charset="-78"/>
              </a:rPr>
              <a:t>کینگ افزوده اند. وگت </a:t>
            </a:r>
            <a:r>
              <a:rPr lang="fa-IR">
                <a:cs typeface="B Nazanin" panose="00000400000000000000" pitchFamily="2" charset="-78"/>
              </a:rPr>
              <a:t>مدارا را یک گرایش رفتاری در نظر میگیرد که در این معنا رفتار در مقابل </a:t>
            </a:r>
            <a:r>
              <a:rPr lang="fa-IR" smtClean="0">
                <a:cs typeface="B Nazanin" panose="00000400000000000000" pitchFamily="2" charset="-78"/>
              </a:rPr>
              <a:t>نگرش قرار </a:t>
            </a:r>
            <a:r>
              <a:rPr lang="fa-IR">
                <a:cs typeface="B Nazanin" panose="00000400000000000000" pitchFamily="2" charset="-78"/>
              </a:rPr>
              <a:t>میگیرد. وی مدارا را به </a:t>
            </a:r>
            <a:r>
              <a:rPr lang="fa-IR">
                <a:solidFill>
                  <a:srgbClr val="FF0000"/>
                </a:solidFill>
                <a:cs typeface="B Nazanin" panose="00000400000000000000" pitchFamily="2" charset="-78"/>
              </a:rPr>
              <a:t>سه دسته </a:t>
            </a:r>
            <a:r>
              <a:rPr lang="fa-IR">
                <a:cs typeface="B Nazanin" panose="00000400000000000000" pitchFamily="2" charset="-78"/>
              </a:rPr>
              <a:t>تقسیم میکند که با یکدیگر همپوشانی دارند: </a:t>
            </a:r>
            <a:r>
              <a:rPr lang="fa-IR" smtClean="0">
                <a:cs typeface="B Nazanin" panose="00000400000000000000" pitchFamily="2" charset="-78"/>
              </a:rPr>
              <a:t>مدارای</a:t>
            </a:r>
            <a:r>
              <a:rPr lang="fa-IR" b="1" smtClean="0">
                <a:solidFill>
                  <a:srgbClr val="00B0F0"/>
                </a:solidFill>
                <a:cs typeface="B Nazanin" panose="00000400000000000000" pitchFamily="2" charset="-78"/>
              </a:rPr>
              <a:t> سیاسی</a:t>
            </a:r>
            <a:r>
              <a:rPr lang="fa-IR">
                <a:cs typeface="B Nazanin" panose="00000400000000000000" pitchFamily="2" charset="-78"/>
              </a:rPr>
              <a:t>، </a:t>
            </a:r>
            <a:r>
              <a:rPr lang="fa-IR" b="1">
                <a:solidFill>
                  <a:srgbClr val="FF0000"/>
                </a:solidFill>
                <a:cs typeface="B Nazanin" panose="00000400000000000000" pitchFamily="2" charset="-78"/>
              </a:rPr>
              <a:t>اخلاقی</a:t>
            </a:r>
            <a:r>
              <a:rPr lang="fa-IR">
                <a:cs typeface="B Nazanin" panose="00000400000000000000" pitchFamily="2" charset="-78"/>
              </a:rPr>
              <a:t> و</a:t>
            </a:r>
            <a:r>
              <a:rPr lang="fa-IR">
                <a:solidFill>
                  <a:srgbClr val="92D050"/>
                </a:solidFill>
                <a:cs typeface="B Nazanin" panose="00000400000000000000" pitchFamily="2" charset="-78"/>
              </a:rPr>
              <a:t> </a:t>
            </a:r>
            <a:r>
              <a:rPr lang="fa-IR" b="1">
                <a:solidFill>
                  <a:schemeClr val="accent6">
                    <a:lumMod val="75000"/>
                  </a:schemeClr>
                </a:solidFill>
                <a:cs typeface="B Nazanin" panose="00000400000000000000" pitchFamily="2" charset="-78"/>
              </a:rPr>
              <a:t>اجتماعی</a:t>
            </a:r>
            <a:r>
              <a:rPr lang="fa-IR">
                <a:cs typeface="B Nazanin" panose="00000400000000000000" pitchFamily="2" charset="-78"/>
              </a:rPr>
              <a:t>. </a:t>
            </a:r>
            <a:endParaRPr lang="fa-IR" smtClean="0">
              <a:cs typeface="B Nazanin" panose="00000400000000000000" pitchFamily="2" charset="-78"/>
            </a:endParaRPr>
          </a:p>
          <a:p>
            <a:pPr algn="just"/>
            <a:r>
              <a:rPr lang="fa-IR">
                <a:cs typeface="B Nazanin" panose="00000400000000000000" pitchFamily="2" charset="-78"/>
              </a:rPr>
              <a:t/>
            </a:r>
            <a:br>
              <a:rPr lang="fa-IR">
                <a:cs typeface="B Nazanin" panose="00000400000000000000" pitchFamily="2" charset="-78"/>
              </a:rPr>
            </a:br>
            <a:endParaRPr lang="fa-IR">
              <a:cs typeface="B Nazanin" panose="00000400000000000000" pitchFamily="2" charset="-78"/>
            </a:endParaRPr>
          </a:p>
        </p:txBody>
      </p:sp>
    </p:spTree>
    <p:extLst>
      <p:ext uri="{BB962C8B-B14F-4D97-AF65-F5344CB8AC3E}">
        <p14:creationId xmlns:p14="http://schemas.microsoft.com/office/powerpoint/2010/main" val="20740251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pPr algn="just"/>
            <a:r>
              <a:rPr lang="fa-IR">
                <a:cs typeface="B Nazanin" panose="00000400000000000000" pitchFamily="2" charset="-78"/>
              </a:rPr>
              <a:t>منظور او از مدارای اجتماعی، مدارا نسبت به حالت های مختلف انسان بودن است، چه ویژگی هایی که از هنگام تولد همراه افراد است، مثل رنگ پوست و جنسیت و چه آنهایی که در طول زندگی از طریق فرایند اجتماعی شدن کسب می کند مانند زبان صحبت کردن (فلپس، 2004، 24 :به نقل از عسگری و شارع پور، 1388: 7-6) بنابراین آن دسته از تحقیقاتی که از نظریه وگت برای تبیین مدارا استفاده اندکرده اند مدارا عموماً مشتمل بر سه بعد مدارای سیاسی، اخلاقی و اجتماعی مورد سنجش قرار گرفته اند </a:t>
            </a:r>
          </a:p>
          <a:p>
            <a:endParaRPr lang="fa-IR"/>
          </a:p>
        </p:txBody>
      </p:sp>
    </p:spTree>
    <p:extLst>
      <p:ext uri="{BB962C8B-B14F-4D97-AF65-F5344CB8AC3E}">
        <p14:creationId xmlns:p14="http://schemas.microsoft.com/office/powerpoint/2010/main" val="37990193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cs typeface="B Nazanin" panose="00000400000000000000" pitchFamily="2" charset="-78"/>
            </a:endParaRPr>
          </a:p>
        </p:txBody>
      </p:sp>
      <p:sp>
        <p:nvSpPr>
          <p:cNvPr id="3" name="Content Placeholder 2"/>
          <p:cNvSpPr>
            <a:spLocks noGrp="1"/>
          </p:cNvSpPr>
          <p:nvPr>
            <p:ph idx="1"/>
          </p:nvPr>
        </p:nvSpPr>
        <p:spPr/>
        <p:txBody>
          <a:bodyPr/>
          <a:lstStyle/>
          <a:p>
            <a:pPr algn="just"/>
            <a:r>
              <a:rPr lang="fa-IR">
                <a:cs typeface="B Nazanin" panose="00000400000000000000" pitchFamily="2" charset="-78"/>
              </a:rPr>
              <a:t>تحقیقات مرتبط با مدارا در خارج از کشور، عمدتاً به دنبال شناسایی عوامل مرتبط با مدارا</a:t>
            </a:r>
            <a:br>
              <a:rPr lang="fa-IR">
                <a:cs typeface="B Nazanin" panose="00000400000000000000" pitchFamily="2" charset="-78"/>
              </a:rPr>
            </a:br>
            <a:r>
              <a:rPr lang="fa-IR">
                <a:cs typeface="B Nazanin" panose="00000400000000000000" pitchFamily="2" charset="-78"/>
              </a:rPr>
              <a:t>از قبیل تمایلات شخصی یا انتظارات فردی در سطح خرد هستند (سولیوان و </a:t>
            </a:r>
            <a:r>
              <a:rPr lang="fa-IR" smtClean="0">
                <a:cs typeface="B Nazanin" panose="00000400000000000000" pitchFamily="2" charset="-78"/>
              </a:rPr>
              <a:t>ترنسو.1999) </a:t>
            </a:r>
            <a:r>
              <a:rPr lang="fa-IR">
                <a:cs typeface="B Nazanin" panose="00000400000000000000" pitchFamily="2" charset="-78"/>
              </a:rPr>
              <a:t/>
            </a:r>
            <a:br>
              <a:rPr lang="fa-IR">
                <a:cs typeface="B Nazanin" panose="00000400000000000000" pitchFamily="2" charset="-78"/>
              </a:rPr>
            </a:br>
            <a:r>
              <a:rPr lang="fa-IR">
                <a:cs typeface="B Nazanin" panose="00000400000000000000" pitchFamily="2" charset="-78"/>
              </a:rPr>
              <a:t>همچنین اکثر تحقیقاتی که انجام شده، </a:t>
            </a:r>
            <a:r>
              <a:rPr lang="fa-IR" smtClean="0">
                <a:cs typeface="B Nazanin" panose="00000400000000000000" pitchFamily="2" charset="-78"/>
              </a:rPr>
              <a:t>تاکنون به جای </a:t>
            </a:r>
            <a:r>
              <a:rPr lang="fa-IR">
                <a:cs typeface="B Nazanin" panose="00000400000000000000" pitchFamily="2" charset="-78"/>
              </a:rPr>
              <a:t>بررسی واقعی </a:t>
            </a:r>
            <a:r>
              <a:rPr lang="fa-IR" smtClean="0">
                <a:cs typeface="B Nazanin" panose="00000400000000000000" pitchFamily="2" charset="-78"/>
              </a:rPr>
              <a:t>کنش های مرتبط با مدارا، بیشتر به دنبال </a:t>
            </a:r>
            <a:r>
              <a:rPr lang="fa-IR">
                <a:cs typeface="B Nazanin" panose="00000400000000000000" pitchFamily="2" charset="-78"/>
              </a:rPr>
              <a:t>اصول انتزاعی مدارا </a:t>
            </a:r>
            <a:r>
              <a:rPr lang="fa-IR" smtClean="0">
                <a:cs typeface="B Nazanin" panose="00000400000000000000" pitchFamily="2" charset="-78"/>
              </a:rPr>
              <a:t>بوده اند </a:t>
            </a:r>
            <a:r>
              <a:rPr lang="fa-IR">
                <a:cs typeface="B Nazanin" panose="00000400000000000000" pitchFamily="2" charset="-78"/>
              </a:rPr>
              <a:t>(ورکویتن، </a:t>
            </a:r>
            <a:r>
              <a:rPr lang="fa-IR" smtClean="0">
                <a:cs typeface="B Nazanin" panose="00000400000000000000" pitchFamily="2" charset="-78"/>
              </a:rPr>
              <a:t>2007؛ </a:t>
            </a:r>
            <a:r>
              <a:rPr lang="fa-IR">
                <a:cs typeface="B Nazanin" panose="00000400000000000000" pitchFamily="2" charset="-78"/>
              </a:rPr>
              <a:t>ورکویتن و اسلوتر. </a:t>
            </a:r>
            <a:r>
              <a:rPr lang="fa-IR" smtClean="0">
                <a:cs typeface="B Nazanin" panose="00000400000000000000" pitchFamily="2" charset="-78"/>
              </a:rPr>
              <a:t>2008)</a:t>
            </a:r>
            <a:r>
              <a:rPr lang="fa-IR">
                <a:cs typeface="B Nazanin" panose="00000400000000000000" pitchFamily="2" charset="-78"/>
              </a:rPr>
              <a:t/>
            </a:r>
            <a:br>
              <a:rPr lang="fa-IR">
                <a:cs typeface="B Nazanin" panose="00000400000000000000" pitchFamily="2" charset="-78"/>
              </a:rPr>
            </a:br>
            <a:endParaRPr lang="fa-IR">
              <a:cs typeface="B Nazanin" panose="00000400000000000000" pitchFamily="2" charset="-78"/>
            </a:endParaRPr>
          </a:p>
        </p:txBody>
      </p:sp>
      <p:sp>
        <p:nvSpPr>
          <p:cNvPr id="4" name="Flowchart: Alternate Process 3"/>
          <p:cNvSpPr/>
          <p:nvPr/>
        </p:nvSpPr>
        <p:spPr>
          <a:xfrm>
            <a:off x="838200" y="4001294"/>
            <a:ext cx="4353636" cy="1105469"/>
          </a:xfrm>
          <a:prstGeom prst="flowChartAlternateProcess">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a:solidFill>
                  <a:prstClr val="black"/>
                </a:solidFill>
                <a:cs typeface="B Nazanin" panose="00000400000000000000" pitchFamily="2" charset="-78"/>
              </a:rPr>
              <a:t>تمایلات شخصی یا انتظارات فردی</a:t>
            </a:r>
            <a:endParaRPr lang="fa-IR"/>
          </a:p>
        </p:txBody>
      </p:sp>
    </p:spTree>
    <p:extLst>
      <p:ext uri="{BB962C8B-B14F-4D97-AF65-F5344CB8AC3E}">
        <p14:creationId xmlns:p14="http://schemas.microsoft.com/office/powerpoint/2010/main" val="22053549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cs typeface="B Nazanin" panose="00000400000000000000" pitchFamily="2" charset="-78"/>
            </a:endParaRPr>
          </a:p>
        </p:txBody>
      </p:sp>
      <p:sp>
        <p:nvSpPr>
          <p:cNvPr id="3" name="Content Placeholder 2"/>
          <p:cNvSpPr>
            <a:spLocks noGrp="1"/>
          </p:cNvSpPr>
          <p:nvPr>
            <p:ph idx="1"/>
          </p:nvPr>
        </p:nvSpPr>
        <p:spPr/>
        <p:txBody>
          <a:bodyPr>
            <a:normAutofit fontScale="92500" lnSpcReduction="10000"/>
          </a:bodyPr>
          <a:lstStyle/>
          <a:p>
            <a:pPr algn="just"/>
            <a:r>
              <a:rPr lang="fa-IR">
                <a:cs typeface="B Nazanin" panose="00000400000000000000" pitchFamily="2" charset="-78"/>
              </a:rPr>
              <a:t>ویتنبرگ و برتروس </a:t>
            </a:r>
            <a:r>
              <a:rPr lang="fa-IR" smtClean="0">
                <a:cs typeface="B Nazanin" panose="00000400000000000000" pitchFamily="2" charset="-78"/>
              </a:rPr>
              <a:t>(2013) در </a:t>
            </a:r>
            <a:r>
              <a:rPr lang="fa-IR">
                <a:cs typeface="B Nazanin" panose="00000400000000000000" pitchFamily="2" charset="-78"/>
              </a:rPr>
              <a:t>تحقیق خود به بررسی </a:t>
            </a:r>
            <a:r>
              <a:rPr lang="fa-IR" smtClean="0">
                <a:cs typeface="B Nazanin" panose="00000400000000000000" pitchFamily="2" charset="-78"/>
              </a:rPr>
              <a:t>برجسته ترین </a:t>
            </a:r>
            <a:r>
              <a:rPr lang="fa-IR">
                <a:cs typeface="B Nazanin" panose="00000400000000000000" pitchFamily="2" charset="-78"/>
              </a:rPr>
              <a:t>شاخصهای مدارا</a:t>
            </a:r>
            <a:br>
              <a:rPr lang="fa-IR">
                <a:cs typeface="B Nazanin" panose="00000400000000000000" pitchFamily="2" charset="-78"/>
              </a:rPr>
            </a:br>
            <a:r>
              <a:rPr lang="fa-IR">
                <a:cs typeface="B Nazanin" panose="00000400000000000000" pitchFamily="2" charset="-78"/>
              </a:rPr>
              <a:t>نسبت به تفاوتها پرداختند. ابعاد مدارا در این تحقیق شامل مدارای عقیدتی، مدارای گفتگو </a:t>
            </a:r>
            <a:br>
              <a:rPr lang="fa-IR">
                <a:cs typeface="B Nazanin" panose="00000400000000000000" pitchFamily="2" charset="-78"/>
              </a:rPr>
            </a:br>
            <a:r>
              <a:rPr lang="fa-IR">
                <a:cs typeface="B Nazanin" panose="00000400000000000000" pitchFamily="2" charset="-78"/>
              </a:rPr>
              <a:t>و مدارای عملی بود. گیلینگ </a:t>
            </a:r>
            <a:r>
              <a:rPr lang="fa-IR" smtClean="0">
                <a:cs typeface="B Nazanin" panose="00000400000000000000" pitchFamily="2" charset="-78"/>
              </a:rPr>
              <a:t>و </a:t>
            </a:r>
            <a:r>
              <a:rPr lang="fa-IR">
                <a:cs typeface="B Nazanin" panose="00000400000000000000" pitchFamily="2" charset="-78"/>
              </a:rPr>
              <a:t>همکارانش </a:t>
            </a:r>
            <a:r>
              <a:rPr lang="fa-IR" smtClean="0">
                <a:cs typeface="B Nazanin" panose="00000400000000000000" pitchFamily="2" charset="-78"/>
              </a:rPr>
              <a:t>(2010) با </a:t>
            </a:r>
            <a:r>
              <a:rPr lang="fa-IR">
                <a:cs typeface="B Nazanin" panose="00000400000000000000" pitchFamily="2" charset="-78"/>
              </a:rPr>
              <a:t>استفاده از </a:t>
            </a:r>
            <a:r>
              <a:rPr lang="fa-IR" b="1">
                <a:solidFill>
                  <a:srgbClr val="FF0000"/>
                </a:solidFill>
                <a:cs typeface="B Nazanin" panose="00000400000000000000" pitchFamily="2" charset="-78"/>
              </a:rPr>
              <a:t>تئوری حوزه اجتماعی</a:t>
            </a:r>
            <a:br>
              <a:rPr lang="fa-IR" b="1">
                <a:solidFill>
                  <a:srgbClr val="FF0000"/>
                </a:solidFill>
                <a:cs typeface="B Nazanin" panose="00000400000000000000" pitchFamily="2" charset="-78"/>
              </a:rPr>
            </a:br>
            <a:r>
              <a:rPr lang="fa-IR" b="1">
                <a:solidFill>
                  <a:srgbClr val="FF0000"/>
                </a:solidFill>
                <a:cs typeface="B Nazanin" panose="00000400000000000000" pitchFamily="2" charset="-78"/>
              </a:rPr>
              <a:t>شناختی و تئوری هویت اجتماعی</a:t>
            </a:r>
            <a:r>
              <a:rPr lang="fa-IR">
                <a:cs typeface="B Nazanin" panose="00000400000000000000" pitchFamily="2" charset="-78"/>
              </a:rPr>
              <a:t>، مدارای اجتماعی نسبت به مسلمانان را مورد بررسی قرار</a:t>
            </a:r>
            <a:br>
              <a:rPr lang="fa-IR">
                <a:cs typeface="B Nazanin" panose="00000400000000000000" pitchFamily="2" charset="-78"/>
              </a:rPr>
            </a:br>
            <a:r>
              <a:rPr lang="fa-IR">
                <a:cs typeface="B Nazanin" panose="00000400000000000000" pitchFamily="2" charset="-78"/>
              </a:rPr>
              <a:t>دادند</a:t>
            </a:r>
            <a:r>
              <a:rPr lang="fa-IR" smtClean="0">
                <a:cs typeface="B Nazanin" panose="00000400000000000000" pitchFamily="2" charset="-78"/>
              </a:rPr>
              <a:t>.</a:t>
            </a:r>
          </a:p>
          <a:p>
            <a:pPr algn="just"/>
            <a:r>
              <a:rPr lang="fa-IR" smtClean="0">
                <a:cs typeface="B Nazanin" panose="00000400000000000000" pitchFamily="2" charset="-78"/>
              </a:rPr>
              <a:t>به </a:t>
            </a:r>
            <a:r>
              <a:rPr lang="fa-IR">
                <a:cs typeface="B Nazanin" panose="00000400000000000000" pitchFamily="2" charset="-78"/>
              </a:rPr>
              <a:t>نظر میرسد در تحقیقاتی که تاکنون انجام شده است مدارای اجتماعی عنوان یک ، به</a:t>
            </a:r>
            <a:br>
              <a:rPr lang="fa-IR">
                <a:cs typeface="B Nazanin" panose="00000400000000000000" pitchFamily="2" charset="-78"/>
              </a:rPr>
            </a:br>
            <a:r>
              <a:rPr lang="fa-IR">
                <a:cs typeface="B Nazanin" panose="00000400000000000000" pitchFamily="2" charset="-78"/>
              </a:rPr>
              <a:t>خصیصه و ویژگی دیده شده است که بر عامل بار شده است. در که صورتی بر مبنای نظریه</a:t>
            </a:r>
            <a:br>
              <a:rPr lang="fa-IR">
                <a:cs typeface="B Nazanin" panose="00000400000000000000" pitchFamily="2" charset="-78"/>
              </a:rPr>
            </a:br>
            <a:r>
              <a:rPr lang="fa-IR">
                <a:cs typeface="B Nazanin" panose="00000400000000000000" pitchFamily="2" charset="-78"/>
              </a:rPr>
              <a:t>ساختیابی، گمان ما بر این است که مدارای اجتماعی یک وضعیت است که در یک بستر</a:t>
            </a:r>
            <a:br>
              <a:rPr lang="fa-IR">
                <a:cs typeface="B Nazanin" panose="00000400000000000000" pitchFamily="2" charset="-78"/>
              </a:rPr>
            </a:br>
            <a:r>
              <a:rPr lang="fa-IR">
                <a:cs typeface="B Nazanin" panose="00000400000000000000" pitchFamily="2" charset="-78"/>
              </a:rPr>
              <a:t>مناسب رخ میدهد و این بستر خود بخشی از فرایند مدارا است و نه از عوامل بر آن. مؤثر</a:t>
            </a:r>
            <a:br>
              <a:rPr lang="fa-IR">
                <a:cs typeface="B Nazanin" panose="00000400000000000000" pitchFamily="2" charset="-78"/>
              </a:rPr>
            </a:br>
            <a:r>
              <a:rPr lang="fa-IR">
                <a:cs typeface="B Nazanin" panose="00000400000000000000" pitchFamily="2" charset="-78"/>
              </a:rPr>
              <a:t>وضعیتی که محصول همسازی ساختار و عاملیت است </a:t>
            </a:r>
            <a:endParaRPr lang="fa-IR" smtClean="0">
              <a:cs typeface="B Nazanin" panose="00000400000000000000" pitchFamily="2" charset="-78"/>
            </a:endParaRPr>
          </a:p>
          <a:p>
            <a:pPr marL="0" indent="0" algn="just">
              <a:buNone/>
            </a:pPr>
            <a:r>
              <a:rPr lang="fa-IR">
                <a:cs typeface="B Nazanin" panose="00000400000000000000" pitchFamily="2" charset="-78"/>
              </a:rPr>
              <a:t/>
            </a:r>
            <a:br>
              <a:rPr lang="fa-IR">
                <a:cs typeface="B Nazanin" panose="00000400000000000000" pitchFamily="2" charset="-78"/>
              </a:rPr>
            </a:br>
            <a:endParaRPr lang="fa-IR">
              <a:cs typeface="B Nazanin" panose="00000400000000000000" pitchFamily="2" charset="-78"/>
            </a:endParaRPr>
          </a:p>
        </p:txBody>
      </p:sp>
    </p:spTree>
    <p:extLst>
      <p:ext uri="{BB962C8B-B14F-4D97-AF65-F5344CB8AC3E}">
        <p14:creationId xmlns:p14="http://schemas.microsoft.com/office/powerpoint/2010/main" val="24012560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b="1" smtClean="0">
                <a:solidFill>
                  <a:srgbClr val="FF0000"/>
                </a:solidFill>
                <a:cs typeface="B Nazanin" panose="00000400000000000000" pitchFamily="2" charset="-78"/>
              </a:rPr>
              <a:t>2-6 نظریه</a:t>
            </a:r>
            <a:r>
              <a:rPr lang="fa-IR" smtClean="0">
                <a:solidFill>
                  <a:srgbClr val="FF0000"/>
                </a:solidFill>
                <a:cs typeface="B Nazanin" panose="00000400000000000000" pitchFamily="2" charset="-78"/>
              </a:rPr>
              <a:t> </a:t>
            </a:r>
            <a:r>
              <a:rPr lang="fa-IR" b="1" smtClean="0">
                <a:solidFill>
                  <a:srgbClr val="FF0000"/>
                </a:solidFill>
                <a:cs typeface="B Nazanin" panose="00000400000000000000" pitchFamily="2" charset="-78"/>
              </a:rPr>
              <a:t>گیدنز ساخت یابی</a:t>
            </a:r>
            <a:endParaRPr lang="fa-IR">
              <a:solidFill>
                <a:srgbClr val="FF0000"/>
              </a:solidFill>
              <a:cs typeface="B Nazanin" panose="00000400000000000000" pitchFamily="2" charset="-78"/>
            </a:endParaRPr>
          </a:p>
        </p:txBody>
      </p:sp>
      <p:sp>
        <p:nvSpPr>
          <p:cNvPr id="3" name="Content Placeholder 2"/>
          <p:cNvSpPr>
            <a:spLocks noGrp="1"/>
          </p:cNvSpPr>
          <p:nvPr>
            <p:ph idx="1"/>
          </p:nvPr>
        </p:nvSpPr>
        <p:spPr/>
        <p:txBody>
          <a:bodyPr>
            <a:normAutofit/>
          </a:bodyPr>
          <a:lstStyle/>
          <a:p>
            <a:pPr algn="just"/>
            <a:r>
              <a:rPr lang="fa-IR">
                <a:cs typeface="B Nazanin" panose="00000400000000000000" pitchFamily="2" charset="-78"/>
              </a:rPr>
              <a:t>چنانچه ریتزر </a:t>
            </a:r>
            <a:r>
              <a:rPr lang="fa-IR" smtClean="0">
                <a:cs typeface="B Nazanin" panose="00000400000000000000" pitchFamily="2" charset="-78"/>
              </a:rPr>
              <a:t>(361-362 :1389) بیان می کند عملکردهای </a:t>
            </a:r>
            <a:r>
              <a:rPr lang="fa-IR">
                <a:cs typeface="B Nazanin" panose="00000400000000000000" pitchFamily="2" charset="-78"/>
              </a:rPr>
              <a:t>اجتماعی </a:t>
            </a:r>
            <a:r>
              <a:rPr lang="fa-IR" smtClean="0">
                <a:cs typeface="B Nazanin" panose="00000400000000000000" pitchFamily="2" charset="-78"/>
              </a:rPr>
              <a:t>نیز به طور </a:t>
            </a:r>
            <a:r>
              <a:rPr lang="fa-IR">
                <a:cs typeface="B Nazanin" panose="00000400000000000000" pitchFamily="2" charset="-78"/>
              </a:rPr>
              <a:t>ذهنی</a:t>
            </a:r>
            <a:br>
              <a:rPr lang="fa-IR">
                <a:cs typeface="B Nazanin" panose="00000400000000000000" pitchFamily="2" charset="-78"/>
              </a:rPr>
            </a:br>
            <a:r>
              <a:rPr lang="fa-IR">
                <a:cs typeface="B Nazanin" panose="00000400000000000000" pitchFamily="2" charset="-78"/>
              </a:rPr>
              <a:t>توسط کنشگر یا شرایط اجتماعی ساختاری که کنشگر در آن قرار دارد </a:t>
            </a:r>
            <a:r>
              <a:rPr lang="fa-IR" smtClean="0">
                <a:cs typeface="B Nazanin" panose="00000400000000000000" pitchFamily="2" charset="-78"/>
              </a:rPr>
              <a:t>خلق نمی شوند، بلکه</a:t>
            </a:r>
            <a:r>
              <a:rPr lang="fa-IR">
                <a:cs typeface="B Nazanin" panose="00000400000000000000" pitchFamily="2" charset="-78"/>
              </a:rPr>
              <a:t/>
            </a:r>
            <a:br>
              <a:rPr lang="fa-IR">
                <a:cs typeface="B Nazanin" panose="00000400000000000000" pitchFamily="2" charset="-78"/>
              </a:rPr>
            </a:br>
            <a:r>
              <a:rPr lang="fa-IR">
                <a:cs typeface="B Nazanin" panose="00000400000000000000" pitchFamily="2" charset="-78"/>
              </a:rPr>
              <a:t>عملکردها و ساختار </a:t>
            </a:r>
            <a:r>
              <a:rPr lang="fa-IR" smtClean="0">
                <a:cs typeface="B Nazanin" panose="00000400000000000000" pitchFamily="2" charset="-78"/>
              </a:rPr>
              <a:t>به طور </a:t>
            </a:r>
            <a:r>
              <a:rPr lang="fa-IR">
                <a:cs typeface="B Nazanin" panose="00000400000000000000" pitchFamily="2" charset="-78"/>
              </a:rPr>
              <a:t>همزمان توسط کنشگر خلق میشود</a:t>
            </a:r>
            <a:r>
              <a:rPr lang="fa-IR" smtClean="0">
                <a:cs typeface="B Nazanin" panose="00000400000000000000" pitchFamily="2" charset="-78"/>
              </a:rPr>
              <a:t>.</a:t>
            </a:r>
          </a:p>
          <a:p>
            <a:pPr algn="just"/>
            <a:r>
              <a:rPr lang="fa-IR" smtClean="0">
                <a:cs typeface="B Nazanin" panose="00000400000000000000" pitchFamily="2" charset="-78"/>
              </a:rPr>
              <a:t>در </a:t>
            </a:r>
            <a:r>
              <a:rPr lang="fa-IR">
                <a:cs typeface="B Nazanin" panose="00000400000000000000" pitchFamily="2" charset="-78"/>
              </a:rPr>
              <a:t>اواخر دهه نیاز شدید به </a:t>
            </a:r>
            <a:r>
              <a:rPr lang="fa-IR" smtClean="0">
                <a:cs typeface="B Nazanin" panose="00000400000000000000" pitchFamily="2" charset="-78"/>
              </a:rPr>
              <a:t>1960 نظریه ای </a:t>
            </a:r>
            <a:r>
              <a:rPr lang="fa-IR">
                <a:cs typeface="B Nazanin" panose="00000400000000000000" pitchFamily="2" charset="-78"/>
              </a:rPr>
              <a:t>وجود داشت که بتواند به تعریف و تبیین و فهم</a:t>
            </a:r>
            <a:br>
              <a:rPr lang="fa-IR">
                <a:cs typeface="B Nazanin" panose="00000400000000000000" pitchFamily="2" charset="-78"/>
              </a:rPr>
            </a:br>
            <a:r>
              <a:rPr lang="fa-IR">
                <a:cs typeface="B Nazanin" panose="00000400000000000000" pitchFamily="2" charset="-78"/>
              </a:rPr>
              <a:t>شرایط جاری کمک کرده و اوضاع و احوال موجود را </a:t>
            </a:r>
            <a:r>
              <a:rPr lang="fa-IR" smtClean="0">
                <a:cs typeface="B Nazanin" panose="00000400000000000000" pitchFamily="2" charset="-78"/>
              </a:rPr>
              <a:t>قابل فهم </a:t>
            </a:r>
            <a:r>
              <a:rPr lang="fa-IR">
                <a:cs typeface="B Nazanin" panose="00000400000000000000" pitchFamily="2" charset="-78"/>
              </a:rPr>
              <a:t>کند (</a:t>
            </a:r>
            <a:r>
              <a:rPr lang="fa-IR" smtClean="0">
                <a:cs typeface="B Nazanin" panose="00000400000000000000" pitchFamily="2" charset="-78"/>
              </a:rPr>
              <a:t>پارکر،1387، 17) دوره</a:t>
            </a:r>
            <a:r>
              <a:rPr lang="fa-IR">
                <a:cs typeface="B Nazanin" panose="00000400000000000000" pitchFamily="2" charset="-78"/>
              </a:rPr>
              <a:t/>
            </a:r>
            <a:br>
              <a:rPr lang="fa-IR">
                <a:cs typeface="B Nazanin" panose="00000400000000000000" pitchFamily="2" charset="-78"/>
              </a:rPr>
            </a:br>
            <a:r>
              <a:rPr lang="fa-IR" smtClean="0">
                <a:cs typeface="B Nazanin" panose="00000400000000000000" pitchFamily="2" charset="-78"/>
              </a:rPr>
              <a:t>«</a:t>
            </a:r>
            <a:r>
              <a:rPr lang="fa-IR" b="1" smtClean="0">
                <a:solidFill>
                  <a:srgbClr val="FF0000"/>
                </a:solidFill>
                <a:cs typeface="B Nazanin" panose="00000400000000000000" pitchFamily="2" charset="-78"/>
              </a:rPr>
              <a:t>نظریه ساخت یابی</a:t>
            </a:r>
            <a:r>
              <a:rPr lang="fa-IR" smtClean="0">
                <a:cs typeface="B Nazanin" panose="00000400000000000000" pitchFamily="2" charset="-78"/>
              </a:rPr>
              <a:t>»، </a:t>
            </a:r>
            <a:r>
              <a:rPr lang="fa-IR">
                <a:cs typeface="B Nazanin" panose="00000400000000000000" pitchFamily="2" charset="-78"/>
              </a:rPr>
              <a:t>بعد از یک دهه آشفتگی نظری، در اوایل دهه </a:t>
            </a:r>
            <a:r>
              <a:rPr lang="fa-IR" smtClean="0">
                <a:cs typeface="B Nazanin" panose="00000400000000000000" pitchFamily="2" charset="-78"/>
              </a:rPr>
              <a:t>1960 آغاز </a:t>
            </a:r>
            <a:r>
              <a:rPr lang="fa-IR">
                <a:cs typeface="B Nazanin" panose="00000400000000000000" pitchFamily="2" charset="-78"/>
              </a:rPr>
              <a:t>شده بود. واژه</a:t>
            </a:r>
            <a:br>
              <a:rPr lang="fa-IR">
                <a:cs typeface="B Nazanin" panose="00000400000000000000" pitchFamily="2" charset="-78"/>
              </a:rPr>
            </a:br>
            <a:r>
              <a:rPr lang="fa-IR">
                <a:cs typeface="B Nazanin" panose="00000400000000000000" pitchFamily="2" charset="-78"/>
              </a:rPr>
              <a:t>یابی ساخت در نیمه دهه </a:t>
            </a:r>
            <a:r>
              <a:rPr lang="fa-IR" smtClean="0">
                <a:cs typeface="B Nazanin" panose="00000400000000000000" pitchFamily="2" charset="-78"/>
              </a:rPr>
              <a:t>1960 به </a:t>
            </a:r>
            <a:r>
              <a:rPr lang="fa-IR">
                <a:cs typeface="B Nazanin" panose="00000400000000000000" pitchFamily="2" charset="-78"/>
              </a:rPr>
              <a:t>فرهنگ نظریه اجتماعی راه یافت و گیدنز در دهه </a:t>
            </a:r>
            <a:r>
              <a:rPr lang="fa-IR" smtClean="0">
                <a:cs typeface="B Nazanin" panose="00000400000000000000" pitchFamily="2" charset="-78"/>
              </a:rPr>
              <a:t>1960</a:t>
            </a:r>
            <a:r>
              <a:rPr lang="fa-IR">
                <a:cs typeface="B Nazanin" panose="00000400000000000000" pitchFamily="2" charset="-78"/>
              </a:rPr>
              <a:t/>
            </a:r>
            <a:br>
              <a:rPr lang="fa-IR">
                <a:cs typeface="B Nazanin" panose="00000400000000000000" pitchFamily="2" charset="-78"/>
              </a:rPr>
            </a:br>
            <a:r>
              <a:rPr lang="fa-IR">
                <a:cs typeface="B Nazanin" panose="00000400000000000000" pitchFamily="2" charset="-78"/>
              </a:rPr>
              <a:t>این نظریه را ارائه </a:t>
            </a:r>
            <a:r>
              <a:rPr lang="fa-IR" smtClean="0">
                <a:cs typeface="B Nazanin" panose="00000400000000000000" pitchFamily="2" charset="-78"/>
              </a:rPr>
              <a:t>کرد.(همان:27) </a:t>
            </a:r>
          </a:p>
          <a:p>
            <a:pPr algn="just"/>
            <a:r>
              <a:rPr lang="fa-IR">
                <a:cs typeface="B Nazanin" panose="00000400000000000000" pitchFamily="2" charset="-78"/>
              </a:rPr>
              <a:t/>
            </a:r>
            <a:br>
              <a:rPr lang="fa-IR">
                <a:cs typeface="B Nazanin" panose="00000400000000000000" pitchFamily="2" charset="-78"/>
              </a:rPr>
            </a:br>
            <a:endParaRPr lang="fa-IR">
              <a:cs typeface="B Nazanin" panose="00000400000000000000" pitchFamily="2" charset="-78"/>
            </a:endParaRPr>
          </a:p>
        </p:txBody>
      </p:sp>
    </p:spTree>
    <p:extLst>
      <p:ext uri="{BB962C8B-B14F-4D97-AF65-F5344CB8AC3E}">
        <p14:creationId xmlns:p14="http://schemas.microsoft.com/office/powerpoint/2010/main" val="29376855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cs typeface="B Nazanin" panose="00000400000000000000" pitchFamily="2" charset="-78"/>
            </a:endParaRPr>
          </a:p>
        </p:txBody>
      </p:sp>
      <p:sp>
        <p:nvSpPr>
          <p:cNvPr id="3" name="Content Placeholder 2"/>
          <p:cNvSpPr>
            <a:spLocks noGrp="1"/>
          </p:cNvSpPr>
          <p:nvPr>
            <p:ph idx="1"/>
          </p:nvPr>
        </p:nvSpPr>
        <p:spPr>
          <a:xfrm>
            <a:off x="4135272" y="1825625"/>
            <a:ext cx="7218528" cy="4351338"/>
          </a:xfrm>
        </p:spPr>
        <p:txBody>
          <a:bodyPr>
            <a:normAutofit fontScale="70000" lnSpcReduction="20000"/>
          </a:bodyPr>
          <a:lstStyle/>
          <a:p>
            <a:pPr algn="just"/>
            <a:r>
              <a:rPr lang="fa-IR" sz="4000">
                <a:cs typeface="B Nazanin" panose="00000400000000000000" pitchFamily="2" charset="-78"/>
              </a:rPr>
              <a:t>گیدنز در محافل علمی و آکادمیک و برای اهل جامعه </a:t>
            </a:r>
            <a:r>
              <a:rPr lang="fa-IR" sz="4000" smtClean="0">
                <a:cs typeface="B Nazanin" panose="00000400000000000000" pitchFamily="2" charset="-78"/>
              </a:rPr>
              <a:t>شناسی، بیش </a:t>
            </a:r>
            <a:r>
              <a:rPr lang="fa-IR" sz="4000">
                <a:cs typeface="B Nazanin" panose="00000400000000000000" pitchFamily="2" charset="-78"/>
              </a:rPr>
              <a:t>از همه به </a:t>
            </a:r>
            <a:r>
              <a:rPr lang="fa-IR" sz="4000" smtClean="0">
                <a:cs typeface="B Nazanin" panose="00000400000000000000" pitchFamily="2" charset="-78"/>
              </a:rPr>
              <a:t>دلیل نظریه ساخت یابی و نگرانه نگاه </a:t>
            </a:r>
            <a:r>
              <a:rPr lang="fa-IR" sz="4000">
                <a:cs typeface="B Nazanin" panose="00000400000000000000" pitchFamily="2" charset="-78"/>
              </a:rPr>
              <a:t>کل به </a:t>
            </a:r>
            <a:r>
              <a:rPr lang="fa-IR" sz="4000" smtClean="0">
                <a:cs typeface="B Nazanin" panose="00000400000000000000" pitchFamily="2" charset="-78"/>
              </a:rPr>
              <a:t>جامعه های </a:t>
            </a:r>
            <a:r>
              <a:rPr lang="fa-IR" sz="4000">
                <a:cs typeface="B Nazanin" panose="00000400000000000000" pitchFamily="2" charset="-78"/>
              </a:rPr>
              <a:t>مدرن شناخته میشود </a:t>
            </a:r>
            <a:r>
              <a:rPr lang="fa-IR" sz="4000" smtClean="0">
                <a:cs typeface="B Nazanin" panose="00000400000000000000" pitchFamily="2" charset="-78"/>
              </a:rPr>
              <a:t>(</a:t>
            </a:r>
            <a:r>
              <a:rPr lang="en-US" sz="4000" smtClean="0">
                <a:cs typeface="B Nazanin" panose="00000400000000000000" pitchFamily="2" charset="-78"/>
              </a:rPr>
              <a:t> (Gill</a:t>
            </a:r>
            <a:r>
              <a:rPr lang="en-US" sz="4000">
                <a:cs typeface="B Nazanin" panose="00000400000000000000" pitchFamily="2" charset="-78"/>
              </a:rPr>
              <a:t>, 2009</a:t>
            </a:r>
            <a:r>
              <a:rPr lang="fa-IR" sz="4000" b="1" smtClean="0">
                <a:solidFill>
                  <a:srgbClr val="FF0000"/>
                </a:solidFill>
                <a:cs typeface="B Nazanin" panose="00000400000000000000" pitchFamily="2" charset="-78"/>
              </a:rPr>
              <a:t>واژه ساختیابی </a:t>
            </a:r>
            <a:r>
              <a:rPr lang="fa-IR" sz="4000" b="1">
                <a:solidFill>
                  <a:srgbClr val="FF0000"/>
                </a:solidFill>
                <a:cs typeface="B Nazanin" panose="00000400000000000000" pitchFamily="2" charset="-78"/>
              </a:rPr>
              <a:t>در اصل فرانسوی است و در زبان انگلیسی معادل ندارد و گیدنز آن را از </a:t>
            </a:r>
            <a:r>
              <a:rPr lang="fa-IR" sz="4000" b="1" smtClean="0">
                <a:solidFill>
                  <a:srgbClr val="FF0000"/>
                </a:solidFill>
                <a:cs typeface="B Nazanin" panose="00000400000000000000" pitchFamily="2" charset="-78"/>
              </a:rPr>
              <a:t>زبان فرانسوی </a:t>
            </a:r>
            <a:r>
              <a:rPr lang="fa-IR" sz="4000" b="1">
                <a:solidFill>
                  <a:srgbClr val="FF0000"/>
                </a:solidFill>
                <a:cs typeface="B Nazanin" panose="00000400000000000000" pitchFamily="2" charset="-78"/>
              </a:rPr>
              <a:t>به عاریت گرفته است</a:t>
            </a:r>
            <a:r>
              <a:rPr lang="fa-IR" sz="4000">
                <a:cs typeface="B Nazanin" panose="00000400000000000000" pitchFamily="2" charset="-78"/>
              </a:rPr>
              <a:t>. این نظریه توجه خود را به تنظیم ساختار کنشهای </a:t>
            </a:r>
            <a:r>
              <a:rPr lang="fa-IR" sz="4000" smtClean="0">
                <a:cs typeface="B Nazanin" panose="00000400000000000000" pitchFamily="2" charset="-78"/>
              </a:rPr>
              <a:t>متقابل بین </a:t>
            </a:r>
            <a:r>
              <a:rPr lang="fa-IR" sz="4000">
                <a:cs typeface="B Nazanin" panose="00000400000000000000" pitchFamily="2" charset="-78"/>
              </a:rPr>
              <a:t>اعتقادات، نیات، اهداف، گزینشها و کنشهای فردی و جمعی انسانها از یکسو و </a:t>
            </a:r>
            <a:r>
              <a:rPr lang="fa-IR" sz="4000" smtClean="0">
                <a:cs typeface="B Nazanin" panose="00000400000000000000" pitchFamily="2" charset="-78"/>
              </a:rPr>
              <a:t>شرایط ساختاری </a:t>
            </a:r>
            <a:r>
              <a:rPr lang="fa-IR" sz="4000">
                <a:cs typeface="B Nazanin" panose="00000400000000000000" pitchFamily="2" charset="-78"/>
              </a:rPr>
              <a:t>اندیشه و عمل از سوی دیگر معطوف میسازد </a:t>
            </a:r>
            <a:r>
              <a:rPr lang="fa-IR" sz="4000" smtClean="0">
                <a:cs typeface="B Nazanin" panose="00000400000000000000" pitchFamily="2" charset="-78"/>
              </a:rPr>
              <a:t>(</a:t>
            </a:r>
            <a:r>
              <a:rPr lang="en-US" sz="4000" smtClean="0">
                <a:cs typeface="B Nazanin" panose="00000400000000000000" pitchFamily="2" charset="-78"/>
              </a:rPr>
              <a:t>Bryant</a:t>
            </a:r>
            <a:r>
              <a:rPr lang="en-US" sz="4000">
                <a:cs typeface="B Nazanin" panose="00000400000000000000" pitchFamily="2" charset="-78"/>
              </a:rPr>
              <a:t>, 1991: </a:t>
            </a:r>
            <a:r>
              <a:rPr lang="en-US" sz="4000" smtClean="0">
                <a:cs typeface="B Nazanin" panose="00000400000000000000" pitchFamily="2" charset="-78"/>
              </a:rPr>
              <a:t>22</a:t>
            </a:r>
            <a:r>
              <a:rPr lang="fa-IR" sz="4000" smtClean="0">
                <a:cs typeface="B Nazanin" panose="00000400000000000000" pitchFamily="2" charset="-78"/>
              </a:rPr>
              <a:t>) مساله </a:t>
            </a:r>
            <a:r>
              <a:rPr lang="fa-IR" sz="4000">
                <a:cs typeface="B Nazanin" panose="00000400000000000000" pitchFamily="2" charset="-78"/>
              </a:rPr>
              <a:t>کنش </a:t>
            </a:r>
            <a:r>
              <a:rPr lang="fa-IR" sz="4000" smtClean="0">
                <a:cs typeface="B Nazanin" panose="00000400000000000000" pitchFamily="2" charset="-78"/>
              </a:rPr>
              <a:t>و ساختار </a:t>
            </a:r>
            <a:r>
              <a:rPr lang="fa-IR" sz="4000">
                <a:cs typeface="B Nazanin" panose="00000400000000000000" pitchFamily="2" charset="-78"/>
              </a:rPr>
              <a:t>یکی از چالشهایی است که </a:t>
            </a:r>
            <a:r>
              <a:rPr lang="fa-IR" sz="4000" smtClean="0">
                <a:cs typeface="B Nazanin" panose="00000400000000000000" pitchFamily="2" charset="-78"/>
              </a:rPr>
              <a:t>نظریه پردازان </a:t>
            </a:r>
            <a:r>
              <a:rPr lang="fa-IR" sz="4000">
                <a:cs typeface="B Nazanin" panose="00000400000000000000" pitchFamily="2" charset="-78"/>
              </a:rPr>
              <a:t>گوناگونی به آن توجه کرده و بر یکی از </a:t>
            </a:r>
            <a:r>
              <a:rPr lang="fa-IR" sz="4000" smtClean="0">
                <a:cs typeface="B Nazanin" panose="00000400000000000000" pitchFamily="2" charset="-78"/>
              </a:rPr>
              <a:t>این دو </a:t>
            </a:r>
            <a:r>
              <a:rPr lang="fa-IR" sz="4000">
                <a:cs typeface="B Nazanin" panose="00000400000000000000" pitchFamily="2" charset="-78"/>
              </a:rPr>
              <a:t>تأکید بیشتری </a:t>
            </a:r>
            <a:r>
              <a:rPr lang="fa-IR" sz="4000" smtClean="0">
                <a:cs typeface="B Nazanin" panose="00000400000000000000" pitchFamily="2" charset="-78"/>
              </a:rPr>
              <a:t>داشته اند</a:t>
            </a:r>
            <a:r>
              <a:rPr lang="fa-IR" sz="4000">
                <a:cs typeface="B Nazanin" panose="00000400000000000000" pitchFamily="2" charset="-78"/>
              </a:rPr>
              <a:t>. </a:t>
            </a:r>
            <a:endParaRPr lang="fa-IR" sz="4000" smtClean="0">
              <a:cs typeface="B Nazanin" panose="00000400000000000000" pitchFamily="2" charset="-78"/>
            </a:endParaRPr>
          </a:p>
          <a:p>
            <a:pPr marL="0" indent="0" algn="just">
              <a:buNone/>
            </a:pPr>
            <a:r>
              <a:rPr lang="fa-IR">
                <a:cs typeface="B Nazanin" panose="00000400000000000000" pitchFamily="2" charset="-78"/>
              </a:rPr>
              <a:t/>
            </a:r>
            <a:br>
              <a:rPr lang="fa-IR">
                <a:cs typeface="B Nazanin" panose="00000400000000000000" pitchFamily="2" charset="-78"/>
              </a:rPr>
            </a:br>
            <a:endParaRPr lang="fa-IR">
              <a:cs typeface="B Nazanin" panose="00000400000000000000" pitchFamily="2" charset="-78"/>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8200" y="1825625"/>
            <a:ext cx="2881397" cy="3582537"/>
          </a:xfrm>
          <a:prstGeom prst="rect">
            <a:avLst/>
          </a:prstGeom>
        </p:spPr>
      </p:pic>
    </p:spTree>
    <p:extLst>
      <p:ext uri="{BB962C8B-B14F-4D97-AF65-F5344CB8AC3E}">
        <p14:creationId xmlns:p14="http://schemas.microsoft.com/office/powerpoint/2010/main" val="22394982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pPr algn="just"/>
            <a:r>
              <a:rPr lang="fa-IR">
                <a:cs typeface="B Nazanin" panose="00000400000000000000" pitchFamily="2" charset="-78"/>
              </a:rPr>
              <a:t>چنانکه </a:t>
            </a:r>
            <a:r>
              <a:rPr lang="fa-IR" smtClean="0">
                <a:cs typeface="B Nazanin" panose="00000400000000000000" pitchFamily="2" charset="-78"/>
              </a:rPr>
              <a:t>نظریه هایی </a:t>
            </a:r>
            <a:r>
              <a:rPr lang="fa-IR">
                <a:cs typeface="B Nazanin" panose="00000400000000000000" pitchFamily="2" charset="-78"/>
              </a:rPr>
              <a:t>همانند </a:t>
            </a:r>
            <a:r>
              <a:rPr lang="fa-IR" smtClean="0">
                <a:cs typeface="B Nazanin" panose="00000400000000000000" pitchFamily="2" charset="-78"/>
              </a:rPr>
              <a:t>ساختارگرایی، نظریه </a:t>
            </a:r>
            <a:r>
              <a:rPr lang="fa-IR">
                <a:cs typeface="B Nazanin" panose="00000400000000000000" pitchFamily="2" charset="-78"/>
              </a:rPr>
              <a:t>سیستمی</a:t>
            </a:r>
            <a:r>
              <a:rPr lang="fa-IR" smtClean="0">
                <a:cs typeface="B Nazanin" panose="00000400000000000000" pitchFamily="2" charset="-78"/>
              </a:rPr>
              <a:t>،</a:t>
            </a:r>
            <a:r>
              <a:rPr lang="fa-IR">
                <a:cs typeface="B Nazanin" panose="00000400000000000000" pitchFamily="2" charset="-78"/>
              </a:rPr>
              <a:t> پساساختارگرایی </a:t>
            </a:r>
            <a:r>
              <a:rPr lang="fa-IR" smtClean="0">
                <a:cs typeface="B Nazanin" panose="00000400000000000000" pitchFamily="2" charset="-78"/>
              </a:rPr>
              <a:t>بیشتر </a:t>
            </a:r>
            <a:r>
              <a:rPr lang="fa-IR">
                <a:cs typeface="B Nazanin" panose="00000400000000000000" pitchFamily="2" charset="-78"/>
              </a:rPr>
              <a:t>بر ساختار تأکید کرده و سنت هرمنوتیک </a:t>
            </a:r>
            <a:r>
              <a:rPr lang="fa-IR" smtClean="0">
                <a:cs typeface="B Nazanin" panose="00000400000000000000" pitchFamily="2" charset="-78"/>
              </a:rPr>
              <a:t>و </a:t>
            </a:r>
            <a:r>
              <a:rPr lang="fa-IR">
                <a:cs typeface="B Nazanin" panose="00000400000000000000" pitchFamily="2" charset="-78"/>
              </a:rPr>
              <a:t>پدیدارشناسی ب</a:t>
            </a:r>
            <a:r>
              <a:rPr lang="fa-IR" smtClean="0">
                <a:cs typeface="B Nazanin" panose="00000400000000000000" pitchFamily="2" charset="-78"/>
              </a:rPr>
              <a:t>یشتر به </a:t>
            </a:r>
            <a:r>
              <a:rPr lang="fa-IR">
                <a:cs typeface="B Nazanin" panose="00000400000000000000" pitchFamily="2" charset="-78"/>
              </a:rPr>
              <a:t>کنش </a:t>
            </a:r>
            <a:r>
              <a:rPr lang="fa-IR" smtClean="0">
                <a:cs typeface="B Nazanin" panose="00000400000000000000" pitchFamily="2" charset="-78"/>
              </a:rPr>
              <a:t>پرداخته اند</a:t>
            </a:r>
            <a:r>
              <a:rPr lang="fa-IR">
                <a:cs typeface="B Nazanin" panose="00000400000000000000" pitchFamily="2" charset="-78"/>
              </a:rPr>
              <a:t>. یکی از بلندپروازیهای گیدنز در صورتبندی </a:t>
            </a:r>
            <a:r>
              <a:rPr lang="fa-IR" smtClean="0">
                <a:cs typeface="B Nazanin" panose="00000400000000000000" pitchFamily="2" charset="-78"/>
              </a:rPr>
              <a:t>نظریه ی </a:t>
            </a:r>
            <a:r>
              <a:rPr lang="fa-IR">
                <a:cs typeface="B Nazanin" panose="00000400000000000000" pitchFamily="2" charset="-78"/>
              </a:rPr>
              <a:t>ساختیابی که </a:t>
            </a:r>
            <a:r>
              <a:rPr lang="fa-IR" smtClean="0">
                <a:cs typeface="B Nazanin" panose="00000400000000000000" pitchFamily="2" charset="-78"/>
              </a:rPr>
              <a:t>در کتاب </a:t>
            </a:r>
            <a:r>
              <a:rPr lang="fa-IR">
                <a:cs typeface="B Nazanin" panose="00000400000000000000" pitchFamily="2" charset="-78"/>
              </a:rPr>
              <a:t>ساختار جامعه </a:t>
            </a:r>
            <a:r>
              <a:rPr lang="fa-IR" smtClean="0">
                <a:cs typeface="B Nazanin" panose="00000400000000000000" pitchFamily="2" charset="-78"/>
              </a:rPr>
              <a:t>به </a:t>
            </a:r>
            <a:r>
              <a:rPr lang="fa-IR">
                <a:cs typeface="B Nazanin" panose="00000400000000000000" pitchFamily="2" charset="-78"/>
              </a:rPr>
              <a:t>آن میپردازد این است که به دو امپراتوری کارکردگرایی </a:t>
            </a:r>
            <a:r>
              <a:rPr lang="fa-IR" smtClean="0">
                <a:cs typeface="B Nazanin" panose="00000400000000000000" pitchFamily="2" charset="-78"/>
              </a:rPr>
              <a:t>و ساختارگرایی </a:t>
            </a:r>
            <a:r>
              <a:rPr lang="fa-IR">
                <a:cs typeface="B Nazanin" panose="00000400000000000000" pitchFamily="2" charset="-78"/>
              </a:rPr>
              <a:t>پایان داده شود: در نظریه ساخت یابی، حیطه اصلی مطالعه علوم اجتماعی </a:t>
            </a:r>
            <a:r>
              <a:rPr lang="fa-IR" smtClean="0">
                <a:cs typeface="B Nazanin" panose="00000400000000000000" pitchFamily="2" charset="-78"/>
              </a:rPr>
              <a:t>نه تجربه </a:t>
            </a:r>
            <a:r>
              <a:rPr lang="fa-IR">
                <a:cs typeface="B Nazanin" panose="00000400000000000000" pitchFamily="2" charset="-78"/>
              </a:rPr>
              <a:t>فرد کنشگر و نه وجود هیچ شکلی از کلیت اجتماعی است، بلکه اعمال اجتماعی که </a:t>
            </a:r>
            <a:r>
              <a:rPr lang="fa-IR" smtClean="0">
                <a:cs typeface="B Nazanin" panose="00000400000000000000" pitchFamily="2" charset="-78"/>
              </a:rPr>
              <a:t>در طول زمان و </a:t>
            </a:r>
            <a:r>
              <a:rPr lang="fa-IR">
                <a:cs typeface="B Nazanin" panose="00000400000000000000" pitchFamily="2" charset="-78"/>
              </a:rPr>
              <a:t>مکان </a:t>
            </a:r>
            <a:r>
              <a:rPr lang="fa-IR" smtClean="0">
                <a:cs typeface="B Nazanin" panose="00000400000000000000" pitchFamily="2" charset="-78"/>
              </a:rPr>
              <a:t>نظم یافته اند </a:t>
            </a:r>
            <a:r>
              <a:rPr lang="fa-IR">
                <a:cs typeface="B Nazanin" panose="00000400000000000000" pitchFamily="2" charset="-78"/>
              </a:rPr>
              <a:t>(لکزایی، </a:t>
            </a:r>
            <a:r>
              <a:rPr lang="fa-IR" smtClean="0">
                <a:cs typeface="B Nazanin" panose="00000400000000000000" pitchFamily="2" charset="-78"/>
              </a:rPr>
              <a:t>1389، 87؛ </a:t>
            </a:r>
            <a:r>
              <a:rPr lang="fa-IR">
                <a:cs typeface="B Nazanin" panose="00000400000000000000" pitchFamily="2" charset="-78"/>
              </a:rPr>
              <a:t>کسل، </a:t>
            </a:r>
            <a:r>
              <a:rPr lang="fa-IR" smtClean="0">
                <a:cs typeface="B Nazanin" panose="00000400000000000000" pitchFamily="2" charset="-78"/>
              </a:rPr>
              <a:t>1387، 127)</a:t>
            </a:r>
            <a:endParaRPr lang="fa-IR"/>
          </a:p>
        </p:txBody>
      </p:sp>
      <p:sp>
        <p:nvSpPr>
          <p:cNvPr id="4" name="Flowchart: Alternate Process 3"/>
          <p:cNvSpPr/>
          <p:nvPr/>
        </p:nvSpPr>
        <p:spPr>
          <a:xfrm>
            <a:off x="1167618" y="4572000"/>
            <a:ext cx="3953022" cy="1364566"/>
          </a:xfrm>
          <a:prstGeom prst="flowChartAlternateProcess">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a:solidFill>
                  <a:prstClr val="black"/>
                </a:solidFill>
                <a:cs typeface="B Nazanin" panose="00000400000000000000" pitchFamily="2" charset="-78"/>
              </a:rPr>
              <a:t>دو امپراتوری کارکردگرایی و ساختارگرایی</a:t>
            </a:r>
            <a:endParaRPr lang="fa-IR"/>
          </a:p>
        </p:txBody>
      </p:sp>
    </p:spTree>
    <p:extLst>
      <p:ext uri="{BB962C8B-B14F-4D97-AF65-F5344CB8AC3E}">
        <p14:creationId xmlns:p14="http://schemas.microsoft.com/office/powerpoint/2010/main" val="31263449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cs typeface="B Nazanin" panose="00000400000000000000" pitchFamily="2" charset="-78"/>
            </a:endParaRPr>
          </a:p>
        </p:txBody>
      </p:sp>
      <p:sp>
        <p:nvSpPr>
          <p:cNvPr id="3" name="Content Placeholder 2"/>
          <p:cNvSpPr>
            <a:spLocks noGrp="1"/>
          </p:cNvSpPr>
          <p:nvPr>
            <p:ph idx="1"/>
          </p:nvPr>
        </p:nvSpPr>
        <p:spPr/>
        <p:txBody>
          <a:bodyPr>
            <a:normAutofit/>
          </a:bodyPr>
          <a:lstStyle/>
          <a:p>
            <a:pPr algn="just"/>
            <a:r>
              <a:rPr lang="fa-IR" smtClean="0">
                <a:cs typeface="B Nazanin" panose="00000400000000000000" pitchFamily="2" charset="-78"/>
              </a:rPr>
              <a:t>از </a:t>
            </a:r>
            <a:r>
              <a:rPr lang="fa-IR">
                <a:cs typeface="B Nazanin" panose="00000400000000000000" pitchFamily="2" charset="-78"/>
              </a:rPr>
              <a:t>نظر </a:t>
            </a:r>
            <a:r>
              <a:rPr lang="fa-IR" smtClean="0">
                <a:cs typeface="B Nazanin" panose="00000400000000000000" pitchFamily="2" charset="-78"/>
              </a:rPr>
              <a:t>گیدنز، تقسیمبندی </a:t>
            </a:r>
            <a:r>
              <a:rPr lang="fa-IR">
                <a:cs typeface="B Nazanin" panose="00000400000000000000" pitchFamily="2" charset="-78"/>
              </a:rPr>
              <a:t>اساسی در جامعهشناسی و نظریه اجتماعی همان است که میان دو رویکرد </a:t>
            </a:r>
            <a:r>
              <a:rPr lang="fa-IR" smtClean="0">
                <a:cs typeface="B Nazanin" panose="00000400000000000000" pitchFamily="2" charset="-78"/>
              </a:rPr>
              <a:t>به تحلیل </a:t>
            </a:r>
            <a:r>
              <a:rPr lang="fa-IR">
                <a:cs typeface="B Nazanin" panose="00000400000000000000" pitchFamily="2" charset="-78"/>
              </a:rPr>
              <a:t>اجتماعی وجود دارد: </a:t>
            </a:r>
            <a:r>
              <a:rPr lang="fa-IR" b="1">
                <a:solidFill>
                  <a:srgbClr val="00B0F0"/>
                </a:solidFill>
                <a:cs typeface="B Nazanin" panose="00000400000000000000" pitchFamily="2" charset="-78"/>
              </a:rPr>
              <a:t>رویکرد عامل محور و رویکرد ساختار محور</a:t>
            </a:r>
            <a:r>
              <a:rPr lang="fa-IR">
                <a:cs typeface="B Nazanin" panose="00000400000000000000" pitchFamily="2" charset="-78"/>
              </a:rPr>
              <a:t>. وی معتقد است </a:t>
            </a:r>
            <a:r>
              <a:rPr lang="fa-IR" smtClean="0">
                <a:cs typeface="B Nazanin" panose="00000400000000000000" pitchFamily="2" charset="-78"/>
              </a:rPr>
              <a:t>که پنداشت </a:t>
            </a:r>
            <a:r>
              <a:rPr lang="fa-IR">
                <a:cs typeface="B Nazanin" panose="00000400000000000000" pitchFamily="2" charset="-78"/>
              </a:rPr>
              <a:t>جامعه شناسان از عاملیت و ساختار دیدگاههای گستردهتر اجتماعی-تاریخی و </a:t>
            </a:r>
            <a:r>
              <a:rPr lang="fa-IR" smtClean="0">
                <a:cs typeface="B Nazanin" panose="00000400000000000000" pitchFamily="2" charset="-78"/>
              </a:rPr>
              <a:t>تجربی آنان </a:t>
            </a:r>
            <a:r>
              <a:rPr lang="fa-IR">
                <a:cs typeface="B Nazanin" panose="00000400000000000000" pitchFamily="2" charset="-78"/>
              </a:rPr>
              <a:t>را شکل خواهد داد (سیدمن، </a:t>
            </a:r>
            <a:r>
              <a:rPr lang="fa-IR" smtClean="0">
                <a:cs typeface="B Nazanin" panose="00000400000000000000" pitchFamily="2" charset="-78"/>
              </a:rPr>
              <a:t>1392،190) هر </a:t>
            </a:r>
            <a:r>
              <a:rPr lang="fa-IR">
                <a:cs typeface="B Nazanin" panose="00000400000000000000" pitchFamily="2" charset="-78"/>
              </a:rPr>
              <a:t>بررسی تحقیقی در علوم اجتماعی </a:t>
            </a:r>
            <a:r>
              <a:rPr lang="fa-IR" smtClean="0">
                <a:cs typeface="B Nazanin" panose="00000400000000000000" pitchFamily="2" charset="-78"/>
              </a:rPr>
              <a:t>یا تاریخ</a:t>
            </a:r>
            <a:r>
              <a:rPr lang="fa-IR">
                <a:cs typeface="B Nazanin" panose="00000400000000000000" pitchFamily="2" charset="-78"/>
              </a:rPr>
              <a:t>، باید کنش یا عاملیت را با ساختار مرتبط سازد </a:t>
            </a:r>
            <a:r>
              <a:rPr lang="fa-IR" smtClean="0">
                <a:cs typeface="B Nazanin" panose="00000400000000000000" pitchFamily="2" charset="-78"/>
              </a:rPr>
              <a:t>(</a:t>
            </a:r>
            <a:r>
              <a:rPr lang="en-US" smtClean="0">
                <a:cs typeface="B Nazanin" panose="00000400000000000000" pitchFamily="2" charset="-78"/>
              </a:rPr>
              <a:t>Giddens</a:t>
            </a:r>
            <a:r>
              <a:rPr lang="en-US">
                <a:cs typeface="B Nazanin" panose="00000400000000000000" pitchFamily="2" charset="-78"/>
              </a:rPr>
              <a:t>, 1984: </a:t>
            </a:r>
            <a:r>
              <a:rPr lang="en-US" smtClean="0">
                <a:cs typeface="B Nazanin" panose="00000400000000000000" pitchFamily="2" charset="-78"/>
              </a:rPr>
              <a:t>219</a:t>
            </a:r>
            <a:r>
              <a:rPr lang="fa-IR" smtClean="0">
                <a:cs typeface="B Nazanin" panose="00000400000000000000" pitchFamily="2" charset="-78"/>
              </a:rPr>
              <a:t>) اساس نظریه گیدنز </a:t>
            </a:r>
            <a:r>
              <a:rPr lang="fa-IR">
                <a:cs typeface="B Nazanin" panose="00000400000000000000" pitchFamily="2" charset="-78"/>
              </a:rPr>
              <a:t>نه تجربه کنشگر فردی (همچون کنش متقابل نمادین) و نه وجود هر نوع </a:t>
            </a:r>
            <a:r>
              <a:rPr lang="fa-IR" smtClean="0">
                <a:cs typeface="B Nazanin" panose="00000400000000000000" pitchFamily="2" charset="-78"/>
              </a:rPr>
              <a:t>جامعیت اجتماعی </a:t>
            </a:r>
            <a:r>
              <a:rPr lang="fa-IR">
                <a:cs typeface="B Nazanin" panose="00000400000000000000" pitchFamily="2" charset="-78"/>
              </a:rPr>
              <a:t>(همچون نظریه کارکردگرایی ساختاری) بلکه اعمال اجتماعی است که در </a:t>
            </a:r>
            <a:r>
              <a:rPr lang="fa-IR" smtClean="0">
                <a:cs typeface="B Nazanin" panose="00000400000000000000" pitchFamily="2" charset="-78"/>
              </a:rPr>
              <a:t>راستای «</a:t>
            </a:r>
            <a:r>
              <a:rPr lang="fa-IR" b="1" smtClean="0">
                <a:solidFill>
                  <a:srgbClr val="FF0000"/>
                </a:solidFill>
                <a:cs typeface="B Nazanin" panose="00000400000000000000" pitchFamily="2" charset="-78"/>
              </a:rPr>
              <a:t>زمان </a:t>
            </a:r>
            <a:r>
              <a:rPr lang="fa-IR" b="1">
                <a:solidFill>
                  <a:srgbClr val="FF0000"/>
                </a:solidFill>
                <a:cs typeface="B Nazanin" panose="00000400000000000000" pitchFamily="2" charset="-78"/>
              </a:rPr>
              <a:t>و مکان</a:t>
            </a:r>
            <a:r>
              <a:rPr lang="fa-IR">
                <a:cs typeface="B Nazanin" panose="00000400000000000000" pitchFamily="2" charset="-78"/>
              </a:rPr>
              <a:t>» سامان میگیرند (</a:t>
            </a:r>
            <a:r>
              <a:rPr lang="fa-IR" smtClean="0">
                <a:cs typeface="B Nazanin" panose="00000400000000000000" pitchFamily="2" charset="-78"/>
              </a:rPr>
              <a:t>ریتزر،1374، 601).</a:t>
            </a:r>
          </a:p>
          <a:p>
            <a:pPr marL="0" indent="0" algn="just">
              <a:buNone/>
            </a:pPr>
            <a:r>
              <a:rPr lang="fa-IR">
                <a:cs typeface="B Nazanin" panose="00000400000000000000" pitchFamily="2" charset="-78"/>
              </a:rPr>
              <a:t/>
            </a:r>
            <a:br>
              <a:rPr lang="fa-IR">
                <a:cs typeface="B Nazanin" panose="00000400000000000000" pitchFamily="2" charset="-78"/>
              </a:rPr>
            </a:br>
            <a:endParaRPr lang="fa-IR">
              <a:cs typeface="B Nazanin" panose="00000400000000000000" pitchFamily="2" charset="-78"/>
            </a:endParaRPr>
          </a:p>
        </p:txBody>
      </p:sp>
    </p:spTree>
    <p:extLst>
      <p:ext uri="{BB962C8B-B14F-4D97-AF65-F5344CB8AC3E}">
        <p14:creationId xmlns:p14="http://schemas.microsoft.com/office/powerpoint/2010/main" val="5878251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cs typeface="B Nazanin" panose="00000400000000000000" pitchFamily="2" charset="-78"/>
            </a:endParaRPr>
          </a:p>
        </p:txBody>
      </p:sp>
      <p:sp>
        <p:nvSpPr>
          <p:cNvPr id="3" name="Content Placeholder 2"/>
          <p:cNvSpPr>
            <a:spLocks noGrp="1"/>
          </p:cNvSpPr>
          <p:nvPr>
            <p:ph idx="1"/>
          </p:nvPr>
        </p:nvSpPr>
        <p:spPr/>
        <p:txBody>
          <a:bodyPr>
            <a:normAutofit/>
          </a:bodyPr>
          <a:lstStyle/>
          <a:p>
            <a:pPr algn="just"/>
            <a:r>
              <a:rPr lang="fa-IR">
                <a:cs typeface="B Nazanin" panose="00000400000000000000" pitchFamily="2" charset="-78"/>
              </a:rPr>
              <a:t>این نظریه، یک </a:t>
            </a:r>
            <a:r>
              <a:rPr lang="fa-IR" b="1" smtClean="0">
                <a:solidFill>
                  <a:srgbClr val="FF0000"/>
                </a:solidFill>
                <a:cs typeface="B Nazanin" panose="00000400000000000000" pitchFamily="2" charset="-78"/>
              </a:rPr>
              <a:t>نظریه تلفیقی </a:t>
            </a:r>
            <a:r>
              <a:rPr lang="fa-IR">
                <a:cs typeface="B Nazanin" panose="00000400000000000000" pitchFamily="2" charset="-78"/>
              </a:rPr>
              <a:t>است. در نظریات تلفیقی دو </a:t>
            </a:r>
            <a:r>
              <a:rPr lang="fa-IR" smtClean="0">
                <a:cs typeface="B Nazanin" panose="00000400000000000000" pitchFamily="2" charset="-78"/>
              </a:rPr>
              <a:t>قطبی سازیهای </a:t>
            </a:r>
            <a:r>
              <a:rPr lang="fa-IR">
                <a:cs typeface="B Nazanin" panose="00000400000000000000" pitchFamily="2" charset="-78"/>
              </a:rPr>
              <a:t>رایج </a:t>
            </a:r>
            <a:r>
              <a:rPr lang="fa-IR" smtClean="0">
                <a:cs typeface="B Nazanin" panose="00000400000000000000" pitchFamily="2" charset="-78"/>
              </a:rPr>
              <a:t>نفی میشوند </a:t>
            </a:r>
            <a:r>
              <a:rPr lang="fa-IR">
                <a:cs typeface="B Nazanin" panose="00000400000000000000" pitchFamily="2" charset="-78"/>
              </a:rPr>
              <a:t>و با نفی هر دو سوی قطببندی، به طرحی ترکیبی میرسند که در آن دو طرف </a:t>
            </a:r>
            <a:r>
              <a:rPr lang="fa-IR" smtClean="0">
                <a:cs typeface="B Nazanin" panose="00000400000000000000" pitchFamily="2" charset="-78"/>
              </a:rPr>
              <a:t>به سازش </a:t>
            </a:r>
            <a:r>
              <a:rPr lang="fa-IR">
                <a:cs typeface="B Nazanin" panose="00000400000000000000" pitchFamily="2" charset="-78"/>
              </a:rPr>
              <a:t>رسیدهاند. این نکته به تفکر بازاندیشی اجازه میدهد که مسائل را به طور متفاوت </a:t>
            </a:r>
            <a:r>
              <a:rPr lang="fa-IR" smtClean="0">
                <a:cs typeface="B Nazanin" panose="00000400000000000000" pitchFamily="2" charset="-78"/>
              </a:rPr>
              <a:t>شکل دهد </a:t>
            </a:r>
            <a:r>
              <a:rPr lang="fa-IR">
                <a:cs typeface="B Nazanin" panose="00000400000000000000" pitchFamily="2" charset="-78"/>
              </a:rPr>
              <a:t>و به جای علیت یک جانبه، به علیت تعاملی اعتقاد داشته باشد. ویژگی اصلی این </a:t>
            </a:r>
            <a:r>
              <a:rPr lang="fa-IR" smtClean="0">
                <a:cs typeface="B Nazanin" panose="00000400000000000000" pitchFamily="2" charset="-78"/>
              </a:rPr>
              <a:t>علیت تعاملی</a:t>
            </a:r>
            <a:r>
              <a:rPr lang="fa-IR">
                <a:cs typeface="B Nazanin" panose="00000400000000000000" pitchFamily="2" charset="-78"/>
              </a:rPr>
              <a:t>، فرکانسی بودن آن است. </a:t>
            </a:r>
            <a:r>
              <a:rPr lang="fa-IR" b="1" smtClean="0">
                <a:solidFill>
                  <a:srgbClr val="FF0000"/>
                </a:solidFill>
                <a:cs typeface="B Nazanin" panose="00000400000000000000" pitchFamily="2" charset="-78"/>
              </a:rPr>
              <a:t>به طوریکه </a:t>
            </a:r>
            <a:r>
              <a:rPr lang="fa-IR" b="1">
                <a:solidFill>
                  <a:srgbClr val="FF0000"/>
                </a:solidFill>
                <a:cs typeface="B Nazanin" panose="00000400000000000000" pitchFamily="2" charset="-78"/>
              </a:rPr>
              <a:t>علت و معلول، مدام جایگزین یکدیگر میشوند </a:t>
            </a:r>
            <a:r>
              <a:rPr lang="fa-IR" smtClean="0">
                <a:cs typeface="B Nazanin" panose="00000400000000000000" pitchFamily="2" charset="-78"/>
              </a:rPr>
              <a:t>و یک </a:t>
            </a:r>
            <a:r>
              <a:rPr lang="fa-IR">
                <a:cs typeface="B Nazanin" panose="00000400000000000000" pitchFamily="2" charset="-78"/>
              </a:rPr>
              <a:t>دو علیتی به صورت رفت و برگشت ایجاد میکنند. بر این اساس، گفته شده که میتوان </a:t>
            </a:r>
            <a:r>
              <a:rPr lang="fa-IR" smtClean="0">
                <a:cs typeface="B Nazanin" panose="00000400000000000000" pitchFamily="2" charset="-78"/>
              </a:rPr>
              <a:t>از نوعی </a:t>
            </a:r>
            <a:r>
              <a:rPr lang="fa-IR">
                <a:cs typeface="B Nazanin" panose="00000400000000000000" pitchFamily="2" charset="-78"/>
              </a:rPr>
              <a:t>تأثیرگذاری متقابل سخن گفت که در چارچوب آن ابتدا عامل یک، </a:t>
            </a:r>
            <a:r>
              <a:rPr lang="fa-IR" smtClean="0">
                <a:cs typeface="B Nazanin" panose="00000400000000000000" pitchFamily="2" charset="-78"/>
              </a:rPr>
              <a:t>زمینه ساز </a:t>
            </a:r>
            <a:r>
              <a:rPr lang="fa-IR">
                <a:cs typeface="B Nazanin" panose="00000400000000000000" pitchFamily="2" charset="-78"/>
              </a:rPr>
              <a:t>عامل دو </a:t>
            </a:r>
            <a:r>
              <a:rPr lang="fa-IR" smtClean="0">
                <a:cs typeface="B Nazanin" panose="00000400000000000000" pitchFamily="2" charset="-78"/>
              </a:rPr>
              <a:t>و سپس </a:t>
            </a:r>
            <a:r>
              <a:rPr lang="fa-IR">
                <a:cs typeface="B Nazanin" panose="00000400000000000000" pitchFamily="2" charset="-78"/>
              </a:rPr>
              <a:t>عامل دو، زمینهساز تداوم عامل یک میشود (</a:t>
            </a:r>
            <a:r>
              <a:rPr lang="fa-IR" smtClean="0">
                <a:cs typeface="B Nazanin" panose="00000400000000000000" pitchFamily="2" charset="-78"/>
              </a:rPr>
              <a:t>علمداری،1385، 68-69. لکزایی</a:t>
            </a:r>
            <a:r>
              <a:rPr lang="fa-IR">
                <a:cs typeface="B Nazanin" panose="00000400000000000000" pitchFamily="2" charset="-78"/>
              </a:rPr>
              <a:t>، </a:t>
            </a:r>
            <a:r>
              <a:rPr lang="fa-IR" smtClean="0">
                <a:cs typeface="B Nazanin" panose="00000400000000000000" pitchFamily="2" charset="-78"/>
              </a:rPr>
              <a:t>:1389، 82)</a:t>
            </a:r>
            <a:r>
              <a:rPr lang="fa-IR">
                <a:cs typeface="B Nazanin" panose="00000400000000000000" pitchFamily="2" charset="-78"/>
              </a:rPr>
              <a:t/>
            </a:r>
            <a:br>
              <a:rPr lang="fa-IR">
                <a:cs typeface="B Nazanin" panose="00000400000000000000" pitchFamily="2" charset="-78"/>
              </a:rPr>
            </a:br>
            <a:endParaRPr lang="fa-IR">
              <a:cs typeface="B Nazanin" panose="00000400000000000000" pitchFamily="2" charset="-78"/>
            </a:endParaRPr>
          </a:p>
        </p:txBody>
      </p:sp>
    </p:spTree>
    <p:extLst>
      <p:ext uri="{BB962C8B-B14F-4D97-AF65-F5344CB8AC3E}">
        <p14:creationId xmlns:p14="http://schemas.microsoft.com/office/powerpoint/2010/main" val="13212417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cs typeface="B Nazanin" panose="00000400000000000000" pitchFamily="2" charset="-78"/>
            </a:endParaRPr>
          </a:p>
        </p:txBody>
      </p:sp>
      <p:sp>
        <p:nvSpPr>
          <p:cNvPr id="3" name="Content Placeholder 2"/>
          <p:cNvSpPr>
            <a:spLocks noGrp="1"/>
          </p:cNvSpPr>
          <p:nvPr>
            <p:ph idx="1"/>
          </p:nvPr>
        </p:nvSpPr>
        <p:spPr>
          <a:xfrm>
            <a:off x="4380930" y="1825625"/>
            <a:ext cx="6972869" cy="4351338"/>
          </a:xfrm>
        </p:spPr>
        <p:txBody>
          <a:bodyPr>
            <a:normAutofit fontScale="85000" lnSpcReduction="20000"/>
          </a:bodyPr>
          <a:lstStyle/>
          <a:p>
            <a:pPr algn="just"/>
            <a:r>
              <a:rPr lang="fa-IR" smtClean="0">
                <a:cs typeface="B Nazanin" panose="00000400000000000000" pitchFamily="2" charset="-78"/>
              </a:rPr>
              <a:t>رابطه </a:t>
            </a:r>
            <a:r>
              <a:rPr lang="fa-IR">
                <a:cs typeface="B Nazanin" panose="00000400000000000000" pitchFamily="2" charset="-78"/>
              </a:rPr>
              <a:t>بین کنش و ساختار، رکن محوری </a:t>
            </a:r>
            <a:r>
              <a:rPr lang="fa-IR" smtClean="0">
                <a:cs typeface="B Nazanin" panose="00000400000000000000" pitchFamily="2" charset="-78"/>
              </a:rPr>
              <a:t>مفهوم </a:t>
            </a:r>
            <a:r>
              <a:rPr lang="fa-IR">
                <a:cs typeface="B Nazanin" panose="00000400000000000000" pitchFamily="2" charset="-78"/>
              </a:rPr>
              <a:t>گیدنزاست. نظریه </a:t>
            </a:r>
            <a:r>
              <a:rPr lang="fa-IR" smtClean="0">
                <a:cs typeface="B Nazanin" panose="00000400000000000000" pitchFamily="2" charset="-78"/>
              </a:rPr>
              <a:t>ساخت یابی دو ویژگی </a:t>
            </a:r>
            <a:r>
              <a:rPr lang="fa-IR">
                <a:cs typeface="B Nazanin" panose="00000400000000000000" pitchFamily="2" charset="-78"/>
              </a:rPr>
              <a:t> </a:t>
            </a:r>
            <a:r>
              <a:rPr lang="fa-IR" smtClean="0">
                <a:cs typeface="B Nazanin" panose="00000400000000000000" pitchFamily="2" charset="-78"/>
              </a:rPr>
              <a:t>«</a:t>
            </a:r>
            <a:r>
              <a:rPr lang="fa-IR" b="1" smtClean="0">
                <a:solidFill>
                  <a:srgbClr val="FF0000"/>
                </a:solidFill>
                <a:cs typeface="B Nazanin" panose="00000400000000000000" pitchFamily="2" charset="-78"/>
              </a:rPr>
              <a:t>ساختار</a:t>
            </a:r>
            <a:r>
              <a:rPr lang="fa-IR" smtClean="0">
                <a:cs typeface="B Nazanin" panose="00000400000000000000" pitchFamily="2" charset="-78"/>
              </a:rPr>
              <a:t>» را </a:t>
            </a:r>
            <a:r>
              <a:rPr lang="fa-IR">
                <a:cs typeface="B Nazanin" panose="00000400000000000000" pitchFamily="2" charset="-78"/>
              </a:rPr>
              <a:t>برای بیان </a:t>
            </a:r>
            <a:r>
              <a:rPr lang="fa-IR" smtClean="0">
                <a:cs typeface="B Nazanin" panose="00000400000000000000" pitchFamily="2" charset="-78"/>
              </a:rPr>
              <a:t>نظریه اش به کار </a:t>
            </a:r>
            <a:r>
              <a:rPr lang="fa-IR">
                <a:cs typeface="B Nazanin" panose="00000400000000000000" pitchFamily="2" charset="-78"/>
              </a:rPr>
              <a:t>میبرد. به این معنا که ساختارهای اجتماعی </a:t>
            </a:r>
            <a:r>
              <a:rPr lang="fa-IR" smtClean="0">
                <a:cs typeface="B Nazanin" panose="00000400000000000000" pitchFamily="2" charset="-78"/>
              </a:rPr>
              <a:t>هم به وسیله </a:t>
            </a:r>
            <a:r>
              <a:rPr lang="fa-IR">
                <a:cs typeface="B Nazanin" panose="00000400000000000000" pitchFamily="2" charset="-78"/>
              </a:rPr>
              <a:t>عاملین انسانی شکل میگیرند و هم </a:t>
            </a:r>
            <a:r>
              <a:rPr lang="fa-IR" smtClean="0">
                <a:cs typeface="B Nazanin" panose="00000400000000000000" pitchFamily="2" charset="-78"/>
              </a:rPr>
              <a:t>واسطه ای </a:t>
            </a:r>
            <a:r>
              <a:rPr lang="fa-IR">
                <a:cs typeface="B Nazanin" panose="00000400000000000000" pitchFamily="2" charset="-78"/>
              </a:rPr>
              <a:t>برای این </a:t>
            </a:r>
            <a:r>
              <a:rPr lang="fa-IR" smtClean="0">
                <a:cs typeface="B Nazanin" panose="00000400000000000000" pitchFamily="2" charset="-78"/>
              </a:rPr>
              <a:t>شکل گیری </a:t>
            </a:r>
            <a:r>
              <a:rPr lang="fa-IR">
                <a:cs typeface="B Nazanin" panose="00000400000000000000" pitchFamily="2" charset="-78"/>
              </a:rPr>
              <a:t>هستند (الیوت </a:t>
            </a:r>
            <a:r>
              <a:rPr lang="fa-IR" smtClean="0">
                <a:cs typeface="B Nazanin" panose="00000400000000000000" pitchFamily="2" charset="-78"/>
              </a:rPr>
              <a:t>و ترنر، 1390، 520) در </a:t>
            </a:r>
            <a:r>
              <a:rPr lang="fa-IR">
                <a:cs typeface="B Nazanin" panose="00000400000000000000" pitchFamily="2" charset="-78"/>
              </a:rPr>
              <a:t>واقع ساختارها را انسانها ایجاد میکنند، اما آنها هم کنش انسانی </a:t>
            </a:r>
            <a:r>
              <a:rPr lang="fa-IR" smtClean="0">
                <a:cs typeface="B Nazanin" panose="00000400000000000000" pitchFamily="2" charset="-78"/>
              </a:rPr>
              <a:t>را محدود </a:t>
            </a:r>
            <a:r>
              <a:rPr lang="fa-IR">
                <a:cs typeface="B Nazanin" panose="00000400000000000000" pitchFamily="2" charset="-78"/>
              </a:rPr>
              <a:t>و امکانپذیر میسازند (</a:t>
            </a:r>
            <a:r>
              <a:rPr lang="fa-IR" smtClean="0">
                <a:cs typeface="B Nazanin" panose="00000400000000000000" pitchFamily="2" charset="-78"/>
              </a:rPr>
              <a:t>کیویستو، 1382، 202) به </a:t>
            </a:r>
            <a:r>
              <a:rPr lang="fa-IR">
                <a:cs typeface="B Nazanin" panose="00000400000000000000" pitchFamily="2" charset="-78"/>
              </a:rPr>
              <a:t>زعم وی افراد، سازنده جامعه </a:t>
            </a:r>
            <a:r>
              <a:rPr lang="fa-IR" smtClean="0">
                <a:cs typeface="B Nazanin" panose="00000400000000000000" pitchFamily="2" charset="-78"/>
              </a:rPr>
              <a:t>هستند اما </a:t>
            </a:r>
            <a:r>
              <a:rPr lang="fa-IR">
                <a:cs typeface="B Nazanin" panose="00000400000000000000" pitchFamily="2" charset="-78"/>
              </a:rPr>
              <a:t>جامعه نیز محدود و مقیدشان میکند. گر چه کنش و ساختار معمولاً مفاهیمی متضاد </a:t>
            </a:r>
            <a:r>
              <a:rPr lang="fa-IR" smtClean="0">
                <a:cs typeface="B Nazanin" panose="00000400000000000000" pitchFamily="2" charset="-78"/>
              </a:rPr>
              <a:t>تلقی میشوند </a:t>
            </a:r>
            <a:r>
              <a:rPr lang="fa-IR">
                <a:cs typeface="B Nazanin" panose="00000400000000000000" pitchFamily="2" charset="-78"/>
              </a:rPr>
              <a:t>اما در واقع دو روی </a:t>
            </a:r>
            <a:r>
              <a:rPr lang="fa-IR" smtClean="0">
                <a:cs typeface="B Nazanin" panose="00000400000000000000" pitchFamily="2" charset="-78"/>
              </a:rPr>
              <a:t>سکه اند </a:t>
            </a:r>
            <a:r>
              <a:rPr lang="fa-IR">
                <a:cs typeface="B Nazanin" panose="00000400000000000000" pitchFamily="2" charset="-78"/>
              </a:rPr>
              <a:t>و نمیتوان آنها را جدا از هم تحلیل کرد. (جلائیپور </a:t>
            </a:r>
            <a:r>
              <a:rPr lang="fa-IR" smtClean="0">
                <a:cs typeface="B Nazanin" panose="00000400000000000000" pitchFamily="2" charset="-78"/>
              </a:rPr>
              <a:t>و محمدی</a:t>
            </a:r>
            <a:r>
              <a:rPr lang="fa-IR">
                <a:cs typeface="B Nazanin" panose="00000400000000000000" pitchFamily="2" charset="-78"/>
              </a:rPr>
              <a:t>، </a:t>
            </a:r>
            <a:r>
              <a:rPr lang="fa-IR" smtClean="0">
                <a:cs typeface="B Nazanin" panose="00000400000000000000" pitchFamily="2" charset="-78"/>
              </a:rPr>
              <a:t>هدف </a:t>
            </a:r>
            <a:r>
              <a:rPr lang="fa-IR">
                <a:cs typeface="B Nazanin" panose="00000400000000000000" pitchFamily="2" charset="-78"/>
              </a:rPr>
              <a:t>او وفاق میان ساختار از یکسو و نیز اراده و استقلال </a:t>
            </a:r>
            <a:r>
              <a:rPr lang="fa-IR" smtClean="0">
                <a:cs typeface="B Nazanin" panose="00000400000000000000" pitchFamily="2" charset="-78"/>
              </a:rPr>
              <a:t>کنشگران از </a:t>
            </a:r>
            <a:r>
              <a:rPr lang="fa-IR">
                <a:cs typeface="B Nazanin" panose="00000400000000000000" pitchFamily="2" charset="-78"/>
              </a:rPr>
              <a:t>طریق توسعه فهمی دیالکتیکی از رابطه کارگزار و ساختار از سوی دیگر است (مارش </a:t>
            </a:r>
            <a:r>
              <a:rPr lang="fa-IR" smtClean="0">
                <a:cs typeface="B Nazanin" panose="00000400000000000000" pitchFamily="2" charset="-78"/>
              </a:rPr>
              <a:t>و استوکر</a:t>
            </a:r>
            <a:r>
              <a:rPr lang="fa-IR">
                <a:cs typeface="B Nazanin" panose="00000400000000000000" pitchFamily="2" charset="-78"/>
              </a:rPr>
              <a:t>، </a:t>
            </a:r>
            <a:r>
              <a:rPr lang="fa-IR" smtClean="0">
                <a:cs typeface="B Nazanin" panose="00000400000000000000" pitchFamily="2" charset="-78"/>
              </a:rPr>
              <a:t>1378، 3 . سیدمن، 1392، 191)</a:t>
            </a:r>
          </a:p>
          <a:p>
            <a:pPr marL="0" indent="0" algn="just">
              <a:buNone/>
            </a:pPr>
            <a:r>
              <a:rPr lang="fa-IR">
                <a:cs typeface="B Nazanin" panose="00000400000000000000" pitchFamily="2" charset="-78"/>
              </a:rPr>
              <a:t/>
            </a:r>
            <a:br>
              <a:rPr lang="fa-IR">
                <a:cs typeface="B Nazanin" panose="00000400000000000000" pitchFamily="2" charset="-78"/>
              </a:rPr>
            </a:br>
            <a:endParaRPr lang="fa-IR">
              <a:cs typeface="B Nazanin" panose="00000400000000000000" pitchFamily="2" charset="-78"/>
            </a:endParaRPr>
          </a:p>
        </p:txBody>
      </p:sp>
      <p:sp>
        <p:nvSpPr>
          <p:cNvPr id="4" name="Flowchart: Alternate Process 3"/>
          <p:cNvSpPr/>
          <p:nvPr/>
        </p:nvSpPr>
        <p:spPr>
          <a:xfrm>
            <a:off x="838200" y="5478438"/>
            <a:ext cx="3305907" cy="745588"/>
          </a:xfrm>
          <a:prstGeom prst="flowChartAlternateProcess">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600">
                <a:solidFill>
                  <a:prstClr val="black"/>
                </a:solidFill>
                <a:cs typeface="B Nazanin" panose="00000400000000000000" pitchFamily="2" charset="-78"/>
              </a:rPr>
              <a:t>وفاق میان ساختار</a:t>
            </a:r>
            <a:endParaRPr lang="fa-IR"/>
          </a:p>
        </p:txBody>
      </p:sp>
      <p:sp>
        <p:nvSpPr>
          <p:cNvPr id="5" name="Flowchart: Alternate Process 4"/>
          <p:cNvSpPr/>
          <p:nvPr/>
        </p:nvSpPr>
        <p:spPr>
          <a:xfrm>
            <a:off x="6915771" y="5431375"/>
            <a:ext cx="3305907" cy="745588"/>
          </a:xfrm>
          <a:prstGeom prst="flowChartAlternateProcess">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b="1">
                <a:solidFill>
                  <a:schemeClr val="tx1"/>
                </a:solidFill>
                <a:cs typeface="B Nazanin" panose="00000400000000000000" pitchFamily="2" charset="-78"/>
              </a:rPr>
              <a:t>اراده و استقلال کنشگران</a:t>
            </a:r>
            <a:endParaRPr lang="fa-IR" b="1">
              <a:solidFill>
                <a:schemeClr val="tx1"/>
              </a:solidFill>
            </a:endParaRPr>
          </a:p>
        </p:txBody>
      </p:sp>
      <p:pic>
        <p:nvPicPr>
          <p:cNvPr id="6" name="Picture 5"/>
          <p:cNvPicPr>
            <a:picLocks noChangeAspect="1"/>
          </p:cNvPicPr>
          <p:nvPr/>
        </p:nvPicPr>
        <p:blipFill>
          <a:blip r:embed="rId2"/>
          <a:stretch>
            <a:fillRect/>
          </a:stretch>
        </p:blipFill>
        <p:spPr>
          <a:xfrm>
            <a:off x="838199" y="1796970"/>
            <a:ext cx="3305907" cy="2524125"/>
          </a:xfrm>
          <a:prstGeom prst="rect">
            <a:avLst/>
          </a:prstGeom>
        </p:spPr>
      </p:pic>
      <p:sp>
        <p:nvSpPr>
          <p:cNvPr id="7" name="TextBox 6"/>
          <p:cNvSpPr txBox="1"/>
          <p:nvPr/>
        </p:nvSpPr>
        <p:spPr>
          <a:xfrm>
            <a:off x="1787857" y="4653887"/>
            <a:ext cx="1473958" cy="368489"/>
          </a:xfrm>
          <a:prstGeom prst="rect">
            <a:avLst/>
          </a:prstGeom>
          <a:noFill/>
        </p:spPr>
        <p:txBody>
          <a:bodyPr wrap="square" rtlCol="1">
            <a:spAutoFit/>
          </a:bodyPr>
          <a:lstStyle/>
          <a:p>
            <a:pPr algn="ctr"/>
            <a:r>
              <a:rPr lang="fa-IR" b="1" smtClean="0">
                <a:solidFill>
                  <a:srgbClr val="FF0000"/>
                </a:solidFill>
                <a:cs typeface="B Nazanin" panose="00000400000000000000" pitchFamily="2" charset="-78"/>
              </a:rPr>
              <a:t>استیون سیدمن</a:t>
            </a:r>
            <a:endParaRPr lang="fa-IR" b="1">
              <a:solidFill>
                <a:srgbClr val="FF0000"/>
              </a:solidFill>
              <a:cs typeface="B Nazanin" panose="00000400000000000000" pitchFamily="2" charset="-78"/>
            </a:endParaRPr>
          </a:p>
        </p:txBody>
      </p:sp>
    </p:spTree>
    <p:extLst>
      <p:ext uri="{BB962C8B-B14F-4D97-AF65-F5344CB8AC3E}">
        <p14:creationId xmlns:p14="http://schemas.microsoft.com/office/powerpoint/2010/main" val="7218114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cs typeface="B Nazanin" panose="00000400000000000000" pitchFamily="2" charset="-78"/>
            </a:endParaRPr>
          </a:p>
        </p:txBody>
      </p:sp>
      <p:sp>
        <p:nvSpPr>
          <p:cNvPr id="3" name="Content Placeholder 2"/>
          <p:cNvSpPr>
            <a:spLocks noGrp="1"/>
          </p:cNvSpPr>
          <p:nvPr>
            <p:ph idx="1"/>
          </p:nvPr>
        </p:nvSpPr>
        <p:spPr/>
        <p:txBody>
          <a:bodyPr/>
          <a:lstStyle/>
          <a:p>
            <a:pPr algn="just"/>
            <a:r>
              <a:rPr lang="fa-IR">
                <a:cs typeface="B Nazanin" panose="00000400000000000000" pitchFamily="2" charset="-78"/>
              </a:rPr>
              <a:t>نظریه ساخت یابی </a:t>
            </a:r>
            <a:r>
              <a:rPr lang="fa-IR" smtClean="0">
                <a:cs typeface="B Nazanin" panose="00000400000000000000" pitchFamily="2" charset="-78"/>
              </a:rPr>
              <a:t>تلاش می کند </a:t>
            </a:r>
            <a:r>
              <a:rPr lang="fa-IR">
                <a:cs typeface="B Nazanin" panose="00000400000000000000" pitchFamily="2" charset="-78"/>
              </a:rPr>
              <a:t>رابطهای پویا بین عاملیت و ساختار برقرار کند. </a:t>
            </a:r>
            <a:r>
              <a:rPr lang="fa-IR" smtClean="0">
                <a:cs typeface="B Nazanin" panose="00000400000000000000" pitchFamily="2" charset="-78"/>
              </a:rPr>
              <a:t>بسترها خودشان </a:t>
            </a:r>
            <a:r>
              <a:rPr lang="fa-IR">
                <a:cs typeface="B Nazanin" panose="00000400000000000000" pitchFamily="2" charset="-78"/>
              </a:rPr>
              <a:t>را از طریق کنشهای عاملیت ابراز میکنند و در فرایند بازاندیشانه عاملیت و ساختار است که بستری برای وضعیت مدارا فراهم شده و رفتار مداراجویانه تولید و بازتولید می </a:t>
            </a:r>
            <a:r>
              <a:rPr lang="fa-IR" smtClean="0">
                <a:cs typeface="B Nazanin" panose="00000400000000000000" pitchFamily="2" charset="-78"/>
              </a:rPr>
              <a:t>شود</a:t>
            </a:r>
            <a:r>
              <a:rPr lang="fa-IR">
                <a:cs typeface="B Nazanin" panose="00000400000000000000" pitchFamily="2" charset="-78"/>
              </a:rPr>
              <a:t>. </a:t>
            </a:r>
            <a:r>
              <a:rPr lang="fa-IR" smtClean="0">
                <a:cs typeface="B Nazanin" panose="00000400000000000000" pitchFamily="2" charset="-78"/>
              </a:rPr>
              <a:t> </a:t>
            </a:r>
            <a:r>
              <a:rPr lang="fa-IR">
                <a:cs typeface="B Nazanin" panose="00000400000000000000" pitchFamily="2" charset="-78"/>
              </a:rPr>
              <a:t>آنچه </a:t>
            </a:r>
            <a:r>
              <a:rPr lang="fa-IR" smtClean="0">
                <a:cs typeface="B Nazanin" panose="00000400000000000000" pitchFamily="2" charset="-78"/>
              </a:rPr>
              <a:t>که </a:t>
            </a:r>
            <a:r>
              <a:rPr lang="fa-IR">
                <a:cs typeface="B Nazanin" panose="00000400000000000000" pitchFamily="2" charset="-78"/>
              </a:rPr>
              <a:t>این </a:t>
            </a:r>
            <a:r>
              <a:rPr lang="fa-IR" smtClean="0">
                <a:cs typeface="B Nazanin" panose="00000400000000000000" pitchFamily="2" charset="-78"/>
              </a:rPr>
              <a:t>رابطه </a:t>
            </a:r>
            <a:r>
              <a:rPr lang="fa-IR">
                <a:cs typeface="B Nazanin" panose="00000400000000000000" pitchFamily="2" charset="-78"/>
              </a:rPr>
              <a:t>ی پویای بین عاملیت و ساختار را ایجاد </a:t>
            </a:r>
            <a:r>
              <a:rPr lang="fa-IR" smtClean="0">
                <a:cs typeface="B Nazanin" panose="00000400000000000000" pitchFamily="2" charset="-78"/>
              </a:rPr>
              <a:t>می کند </a:t>
            </a:r>
            <a:r>
              <a:rPr lang="fa-IR">
                <a:cs typeface="B Nazanin" panose="00000400000000000000" pitchFamily="2" charset="-78"/>
              </a:rPr>
              <a:t>آگاهی است. آگاهی از منافع خود و دیگری که تعهد با خود به همراه دارد و بسترساز مدارا است؛ </a:t>
            </a:r>
          </a:p>
        </p:txBody>
      </p:sp>
      <p:sp>
        <p:nvSpPr>
          <p:cNvPr id="4" name="Flowchart: Alternate Process 3"/>
          <p:cNvSpPr/>
          <p:nvPr/>
        </p:nvSpPr>
        <p:spPr>
          <a:xfrm>
            <a:off x="838200" y="4206240"/>
            <a:ext cx="2489981" cy="1125416"/>
          </a:xfrm>
          <a:prstGeom prst="flowChartAlternateProcess">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a:solidFill>
                  <a:prstClr val="black"/>
                </a:solidFill>
                <a:cs typeface="B Nazanin" panose="00000400000000000000" pitchFamily="2" charset="-78"/>
              </a:rPr>
              <a:t>وضعیت مدارا</a:t>
            </a:r>
            <a:endParaRPr lang="fa-IR"/>
          </a:p>
        </p:txBody>
      </p:sp>
    </p:spTree>
    <p:extLst>
      <p:ext uri="{BB962C8B-B14F-4D97-AF65-F5344CB8AC3E}">
        <p14:creationId xmlns:p14="http://schemas.microsoft.com/office/powerpoint/2010/main" val="19556446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pPr algn="just"/>
            <a:r>
              <a:rPr lang="fa-IR" smtClean="0">
                <a:cs typeface="B Nazanin" panose="00000400000000000000" pitchFamily="2" charset="-78"/>
              </a:rPr>
              <a:t>به </a:t>
            </a:r>
            <a:r>
              <a:rPr lang="fa-IR">
                <a:cs typeface="B Nazanin" panose="00000400000000000000" pitchFamily="2" charset="-78"/>
              </a:rPr>
              <a:t>عبارت دیگر آگاهی از انتظارات ساختار از عاملیت و عاملیت از ساختار به همراه همسازی عاملیت و ساختار، بسترساز کنش مداراجویانه است. اگر عاملیت و ساختار با هم همسازی داشته باشند، مدارای اجتماعی به منصه ظهور میرسد. </a:t>
            </a:r>
            <a:endParaRPr lang="fa-IR"/>
          </a:p>
        </p:txBody>
      </p:sp>
    </p:spTree>
    <p:extLst>
      <p:ext uri="{BB962C8B-B14F-4D97-AF65-F5344CB8AC3E}">
        <p14:creationId xmlns:p14="http://schemas.microsoft.com/office/powerpoint/2010/main" val="30559025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b="1">
                <a:solidFill>
                  <a:srgbClr val="FF0000"/>
                </a:solidFill>
                <a:cs typeface="B Nazanin" panose="00000400000000000000" pitchFamily="2" charset="-78"/>
              </a:rPr>
              <a:t>روش پژوهش شناسی</a:t>
            </a:r>
            <a:endParaRPr lang="fa-IR">
              <a:solidFill>
                <a:srgbClr val="FF0000"/>
              </a:solidFill>
              <a:cs typeface="B Nazanin" panose="00000400000000000000" pitchFamily="2" charset="-78"/>
            </a:endParaRPr>
          </a:p>
        </p:txBody>
      </p:sp>
      <p:sp>
        <p:nvSpPr>
          <p:cNvPr id="3" name="Content Placeholder 2"/>
          <p:cNvSpPr>
            <a:spLocks noGrp="1"/>
          </p:cNvSpPr>
          <p:nvPr>
            <p:ph idx="1"/>
          </p:nvPr>
        </p:nvSpPr>
        <p:spPr/>
        <p:txBody>
          <a:bodyPr/>
          <a:lstStyle/>
          <a:p>
            <a:pPr algn="just"/>
            <a:r>
              <a:rPr lang="fa-IR" smtClean="0">
                <a:cs typeface="B Nazanin" panose="00000400000000000000" pitchFamily="2" charset="-78"/>
              </a:rPr>
              <a:t>این </a:t>
            </a:r>
            <a:r>
              <a:rPr lang="fa-IR">
                <a:cs typeface="B Nazanin" panose="00000400000000000000" pitchFamily="2" charset="-78"/>
              </a:rPr>
              <a:t>پژوهش به روش پیمایش و با استفاده از ابزار پرسشنامه انجام گرفته و واحد تحلیل در آن</a:t>
            </a:r>
            <a:br>
              <a:rPr lang="fa-IR">
                <a:cs typeface="B Nazanin" panose="00000400000000000000" pitchFamily="2" charset="-78"/>
              </a:rPr>
            </a:br>
            <a:r>
              <a:rPr lang="fa-IR">
                <a:cs typeface="B Nazanin" panose="00000400000000000000" pitchFamily="2" charset="-78"/>
              </a:rPr>
              <a:t>فرد بوده است. جامعه آماری این پژوهش شامل کلیه </a:t>
            </a:r>
            <a:r>
              <a:rPr lang="fa-IR" smtClean="0">
                <a:cs typeface="B Nazanin" panose="00000400000000000000" pitchFamily="2" charset="-78"/>
              </a:rPr>
              <a:t>جوانان{1} 18-29 سال{2} ، ساکن </a:t>
            </a:r>
            <a:r>
              <a:rPr lang="fa-IR">
                <a:cs typeface="B Nazanin" panose="00000400000000000000" pitchFamily="2" charset="-78"/>
              </a:rPr>
              <a:t>در </a:t>
            </a:r>
            <a:r>
              <a:rPr lang="fa-IR" smtClean="0">
                <a:cs typeface="B Nazanin" panose="00000400000000000000" pitchFamily="2" charset="-78"/>
              </a:rPr>
              <a:t>مناطق 15 گانه شهر اصفهان </a:t>
            </a:r>
            <a:r>
              <a:rPr lang="fa-IR">
                <a:cs typeface="B Nazanin" panose="00000400000000000000" pitchFamily="2" charset="-78"/>
              </a:rPr>
              <a:t>گانه </a:t>
            </a:r>
            <a:r>
              <a:rPr lang="fa-IR" smtClean="0">
                <a:cs typeface="B Nazanin" panose="00000400000000000000" pitchFamily="2" charset="-78"/>
              </a:rPr>
              <a:t>بودند. </a:t>
            </a:r>
          </a:p>
          <a:p>
            <a:pPr marL="0" indent="0" algn="just">
              <a:buNone/>
            </a:pPr>
            <a:r>
              <a:rPr lang="fa-IR">
                <a:cs typeface="B Nazanin" panose="00000400000000000000" pitchFamily="2" charset="-78"/>
              </a:rPr>
              <a:t/>
            </a:r>
            <a:br>
              <a:rPr lang="fa-IR">
                <a:cs typeface="B Nazanin" panose="00000400000000000000" pitchFamily="2" charset="-78"/>
              </a:rPr>
            </a:br>
            <a:endParaRPr lang="fa-IR">
              <a:cs typeface="B Nazanin" panose="00000400000000000000" pitchFamily="2" charset="-78"/>
            </a:endParaRPr>
          </a:p>
        </p:txBody>
      </p:sp>
    </p:spTree>
    <p:extLst>
      <p:ext uri="{BB962C8B-B14F-4D97-AF65-F5344CB8AC3E}">
        <p14:creationId xmlns:p14="http://schemas.microsoft.com/office/powerpoint/2010/main" val="7719409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cs typeface="B Nazanin" panose="00000400000000000000" pitchFamily="2" charset="-78"/>
            </a:endParaRPr>
          </a:p>
        </p:txBody>
      </p:sp>
      <p:sp>
        <p:nvSpPr>
          <p:cNvPr id="3" name="Content Placeholder 2"/>
          <p:cNvSpPr>
            <a:spLocks noGrp="1"/>
          </p:cNvSpPr>
          <p:nvPr>
            <p:ph idx="1"/>
          </p:nvPr>
        </p:nvSpPr>
        <p:spPr/>
        <p:txBody>
          <a:bodyPr>
            <a:normAutofit lnSpcReduction="10000"/>
          </a:bodyPr>
          <a:lstStyle/>
          <a:p>
            <a:pPr algn="just"/>
            <a:r>
              <a:rPr lang="fa-IR" smtClean="0">
                <a:cs typeface="B Nazanin" panose="00000400000000000000" pitchFamily="2" charset="-78"/>
              </a:rPr>
              <a:t>{1}تعاریف </a:t>
            </a:r>
            <a:r>
              <a:rPr lang="fa-IR">
                <a:cs typeface="B Nazanin" panose="00000400000000000000" pitchFamily="2" charset="-78"/>
              </a:rPr>
              <a:t>نهادهای </a:t>
            </a:r>
            <a:r>
              <a:rPr lang="fa-IR" smtClean="0">
                <a:cs typeface="B Nazanin" panose="00000400000000000000" pitchFamily="2" charset="-78"/>
              </a:rPr>
              <a:t>بین المللی </a:t>
            </a:r>
            <a:r>
              <a:rPr lang="fa-IR">
                <a:cs typeface="B Nazanin" panose="00000400000000000000" pitchFamily="2" charset="-78"/>
              </a:rPr>
              <a:t>از جوانی بسته به شرایط متغیر اجتماعی، سیاسی و اقتصادی متفاوت و به اقتضای اهداف و </a:t>
            </a:r>
            <a:r>
              <a:rPr lang="fa-IR" smtClean="0">
                <a:cs typeface="B Nazanin" panose="00000400000000000000" pitchFamily="2" charset="-78"/>
              </a:rPr>
              <a:t>کارکردهای مختلف </a:t>
            </a:r>
            <a:r>
              <a:rPr lang="fa-IR">
                <a:cs typeface="B Nazanin" panose="00000400000000000000" pitchFamily="2" charset="-78"/>
              </a:rPr>
              <a:t>متفاوت است؛ مثلاً کنوانسیون حقوق کودک شخص زیر 15سال را کودک میداند. در سطح ملی هم این تنوع و </a:t>
            </a:r>
            <a:r>
              <a:rPr lang="fa-IR" smtClean="0">
                <a:cs typeface="B Nazanin" panose="00000400000000000000" pitchFamily="2" charset="-78"/>
              </a:rPr>
              <a:t>تفاوت قابل </a:t>
            </a:r>
            <a:r>
              <a:rPr lang="fa-IR">
                <a:cs typeface="B Nazanin" panose="00000400000000000000" pitchFamily="2" charset="-78"/>
              </a:rPr>
              <a:t>توجیه است و تحقیقات متعددی دامنه سنی 15-29را برای جوانی در نظر </a:t>
            </a:r>
            <a:r>
              <a:rPr lang="fa-IR" smtClean="0">
                <a:cs typeface="B Nazanin" panose="00000400000000000000" pitchFamily="2" charset="-78"/>
              </a:rPr>
              <a:t>گرفته اند </a:t>
            </a:r>
            <a:r>
              <a:rPr lang="fa-IR">
                <a:cs typeface="B Nazanin" panose="00000400000000000000" pitchFamily="2" charset="-78"/>
              </a:rPr>
              <a:t>(ذکایی، </a:t>
            </a:r>
            <a:r>
              <a:rPr lang="fa-IR" smtClean="0">
                <a:cs typeface="B Nazanin" panose="00000400000000000000" pitchFamily="2" charset="-78"/>
              </a:rPr>
              <a:t>1381؛1386 آهنکوبنژاد، 1388؛ </a:t>
            </a:r>
            <a:r>
              <a:rPr lang="fa-IR">
                <a:cs typeface="B Nazanin" panose="00000400000000000000" pitchFamily="2" charset="-78"/>
              </a:rPr>
              <a:t>ربانی و شهابی، </a:t>
            </a:r>
            <a:r>
              <a:rPr lang="fa-IR" smtClean="0">
                <a:cs typeface="B Nazanin" panose="00000400000000000000" pitchFamily="2" charset="-78"/>
              </a:rPr>
              <a:t>1391؛ </a:t>
            </a:r>
            <a:r>
              <a:rPr lang="fa-IR">
                <a:cs typeface="B Nazanin" panose="00000400000000000000" pitchFamily="2" charset="-78"/>
              </a:rPr>
              <a:t>زاهدی و لطفی، 1391؛ موحد و همکاران، 1393؛ مهرجردی و همکاران، </a:t>
            </a:r>
            <a:r>
              <a:rPr lang="fa-IR" smtClean="0">
                <a:cs typeface="B Nazanin" panose="00000400000000000000" pitchFamily="2" charset="-78"/>
              </a:rPr>
              <a:t>1393)</a:t>
            </a:r>
          </a:p>
          <a:p>
            <a:pPr algn="just"/>
            <a:r>
              <a:rPr lang="fa-IR" smtClean="0">
                <a:cs typeface="B Nazanin" panose="00000400000000000000" pitchFamily="2" charset="-78"/>
              </a:rPr>
              <a:t>{2} لازم </a:t>
            </a:r>
            <a:r>
              <a:rPr lang="fa-IR">
                <a:cs typeface="B Nazanin" panose="00000400000000000000" pitchFamily="2" charset="-78"/>
              </a:rPr>
              <a:t>به ذکر است که آمار منتشر شده توسط مرکز آمار ایران برای گروههای سنی 8ساله است و برای محاسبه تعداد افراد </a:t>
            </a:r>
            <a:r>
              <a:rPr lang="fa-IR" smtClean="0">
                <a:cs typeface="B Nazanin" panose="00000400000000000000" pitchFamily="2" charset="-78"/>
              </a:rPr>
              <a:t>15و 19ساله</a:t>
            </a:r>
            <a:r>
              <a:rPr lang="fa-IR">
                <a:cs typeface="B Nazanin" panose="00000400000000000000" pitchFamily="2" charset="-78"/>
              </a:rPr>
              <a:t>، با توجه به تعداد افراد گروه سنی </a:t>
            </a:r>
            <a:r>
              <a:rPr lang="fa-IR" smtClean="0">
                <a:cs typeface="B Nazanin" panose="00000400000000000000" pitchFamily="2" charset="-78"/>
              </a:rPr>
              <a:t>15-19ساله</a:t>
            </a:r>
            <a:r>
              <a:rPr lang="fa-IR">
                <a:cs typeface="B Nazanin" panose="00000400000000000000" pitchFamily="2" charset="-78"/>
              </a:rPr>
              <a:t>، این مقدار را بهطور نسبی به دست آوردیم. </a:t>
            </a:r>
            <a:endParaRPr lang="fa-IR" smtClean="0">
              <a:cs typeface="B Nazanin" panose="00000400000000000000" pitchFamily="2" charset="-78"/>
            </a:endParaRPr>
          </a:p>
          <a:p>
            <a:pPr algn="just"/>
            <a:r>
              <a:rPr lang="fa-IR">
                <a:cs typeface="B Nazanin" panose="00000400000000000000" pitchFamily="2" charset="-78"/>
              </a:rPr>
              <a:t/>
            </a:r>
            <a:br>
              <a:rPr lang="fa-IR">
                <a:cs typeface="B Nazanin" panose="00000400000000000000" pitchFamily="2" charset="-78"/>
              </a:rPr>
            </a:br>
            <a:endParaRPr lang="fa-IR">
              <a:cs typeface="B Nazanin" panose="00000400000000000000" pitchFamily="2" charset="-78"/>
            </a:endParaRPr>
          </a:p>
        </p:txBody>
      </p:sp>
    </p:spTree>
    <p:extLst>
      <p:ext uri="{BB962C8B-B14F-4D97-AF65-F5344CB8AC3E}">
        <p14:creationId xmlns:p14="http://schemas.microsoft.com/office/powerpoint/2010/main" val="30000687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cs typeface="B Nazanin" panose="00000400000000000000" pitchFamily="2" charset="-78"/>
            </a:endParaRPr>
          </a:p>
        </p:txBody>
      </p:sp>
      <p:sp>
        <p:nvSpPr>
          <p:cNvPr id="3" name="Content Placeholder 2"/>
          <p:cNvSpPr>
            <a:spLocks noGrp="1"/>
          </p:cNvSpPr>
          <p:nvPr>
            <p:ph idx="1"/>
          </p:nvPr>
        </p:nvSpPr>
        <p:spPr/>
        <p:txBody>
          <a:bodyPr>
            <a:normAutofit/>
          </a:bodyPr>
          <a:lstStyle/>
          <a:p>
            <a:pPr algn="just"/>
            <a:r>
              <a:rPr lang="fa-IR" smtClean="0">
                <a:cs typeface="B Nazanin" panose="00000400000000000000" pitchFamily="2" charset="-78"/>
              </a:rPr>
              <a:t>کلاین (2010) معتقد </a:t>
            </a:r>
            <a:r>
              <a:rPr lang="fa-IR">
                <a:cs typeface="B Nazanin" panose="00000400000000000000" pitchFamily="2" charset="-78"/>
              </a:rPr>
              <a:t>است </a:t>
            </a:r>
            <a:r>
              <a:rPr lang="fa-IR" b="1">
                <a:solidFill>
                  <a:srgbClr val="FF0000"/>
                </a:solidFill>
                <a:cs typeface="B Nazanin" panose="00000400000000000000" pitchFamily="2" charset="-78"/>
              </a:rPr>
              <a:t>در تحلیل عاملی اکتشافی برای </a:t>
            </a:r>
            <a:r>
              <a:rPr lang="fa-IR" b="1" smtClean="0">
                <a:solidFill>
                  <a:srgbClr val="FF0000"/>
                </a:solidFill>
                <a:cs typeface="B Nazanin" panose="00000400000000000000" pitchFamily="2" charset="-78"/>
              </a:rPr>
              <a:t>هر متغیر 10یا 20 نمونه </a:t>
            </a:r>
            <a:r>
              <a:rPr lang="fa-IR" b="1">
                <a:solidFill>
                  <a:srgbClr val="FF0000"/>
                </a:solidFill>
                <a:cs typeface="B Nazanin" panose="00000400000000000000" pitchFamily="2" charset="-78"/>
              </a:rPr>
              <a:t>لازم است </a:t>
            </a:r>
            <a:r>
              <a:rPr lang="fa-IR">
                <a:cs typeface="B Nazanin" panose="00000400000000000000" pitchFamily="2" charset="-78"/>
              </a:rPr>
              <a:t>و حداقل حجم نمونه </a:t>
            </a:r>
            <a:r>
              <a:rPr lang="fa-IR" smtClean="0">
                <a:cs typeface="B Nazanin" panose="00000400000000000000" pitchFamily="2" charset="-78"/>
              </a:rPr>
              <a:t>200 قابل </a:t>
            </a:r>
            <a:r>
              <a:rPr lang="fa-IR">
                <a:cs typeface="B Nazanin" panose="00000400000000000000" pitchFamily="2" charset="-78"/>
              </a:rPr>
              <a:t>دفاع است. با توجه به </a:t>
            </a:r>
            <a:r>
              <a:rPr lang="fa-IR" smtClean="0">
                <a:cs typeface="B Nazanin" panose="00000400000000000000" pitchFamily="2" charset="-78"/>
              </a:rPr>
              <a:t>تدوین 26گویه </a:t>
            </a:r>
            <a:r>
              <a:rPr lang="fa-IR">
                <a:cs typeface="B Nazanin" panose="00000400000000000000" pitchFamily="2" charset="-78"/>
              </a:rPr>
              <a:t>برای سنجش مدارای اجتماعی، حجم </a:t>
            </a:r>
            <a:r>
              <a:rPr lang="fa-IR" smtClean="0">
                <a:cs typeface="B Nazanin" panose="00000400000000000000" pitchFamily="2" charset="-78"/>
              </a:rPr>
              <a:t>نمونه 520 تعیین </a:t>
            </a:r>
            <a:r>
              <a:rPr lang="fa-IR">
                <a:cs typeface="B Nazanin" panose="00000400000000000000" pitchFamily="2" charset="-78"/>
              </a:rPr>
              <a:t>گردید که با توجه به </a:t>
            </a:r>
            <a:r>
              <a:rPr lang="fa-IR" smtClean="0">
                <a:cs typeface="B Nazanin" panose="00000400000000000000" pitchFamily="2" charset="-78"/>
              </a:rPr>
              <a:t>احتمال مخدوش </a:t>
            </a:r>
            <a:r>
              <a:rPr lang="fa-IR">
                <a:cs typeface="B Nazanin" panose="00000400000000000000" pitchFamily="2" charset="-78"/>
              </a:rPr>
              <a:t>بودن برخی از </a:t>
            </a:r>
            <a:r>
              <a:rPr lang="fa-IR" smtClean="0">
                <a:cs typeface="B Nazanin" panose="00000400000000000000" pitchFamily="2" charset="-78"/>
              </a:rPr>
              <a:t>پرسشنامه ها</a:t>
            </a:r>
            <a:r>
              <a:rPr lang="fa-IR">
                <a:cs typeface="B Nazanin" panose="00000400000000000000" pitchFamily="2" charset="-78"/>
              </a:rPr>
              <a:t>، پاسخهای یکدست به سؤالات و ناتمام </a:t>
            </a:r>
            <a:r>
              <a:rPr lang="fa-IR" smtClean="0">
                <a:cs typeface="B Nazanin" panose="00000400000000000000" pitchFamily="2" charset="-78"/>
              </a:rPr>
              <a:t>گذاشتن پاسخنامه</a:t>
            </a:r>
            <a:r>
              <a:rPr lang="fa-IR">
                <a:cs typeface="B Nazanin" panose="00000400000000000000" pitchFamily="2" charset="-78"/>
              </a:rPr>
              <a:t>، تعداد </a:t>
            </a:r>
            <a:r>
              <a:rPr lang="fa-IR" smtClean="0">
                <a:cs typeface="B Nazanin" panose="00000400000000000000" pitchFamily="2" charset="-78"/>
              </a:rPr>
              <a:t>پرسشنامه های </a:t>
            </a:r>
            <a:r>
              <a:rPr lang="fa-IR">
                <a:cs typeface="B Nazanin" panose="00000400000000000000" pitchFamily="2" charset="-78"/>
              </a:rPr>
              <a:t>توزیع شده به </a:t>
            </a:r>
            <a:r>
              <a:rPr lang="fa-IR" smtClean="0">
                <a:cs typeface="B Nazanin" panose="00000400000000000000" pitchFamily="2" charset="-78"/>
              </a:rPr>
              <a:t>630 عدد </a:t>
            </a:r>
            <a:r>
              <a:rPr lang="fa-IR">
                <a:cs typeface="B Nazanin" panose="00000400000000000000" pitchFamily="2" charset="-78"/>
              </a:rPr>
              <a:t>افزایش داده شد که از این تعداد، </a:t>
            </a:r>
            <a:r>
              <a:rPr lang="fa-IR" smtClean="0">
                <a:cs typeface="B Nazanin" panose="00000400000000000000" pitchFamily="2" charset="-78"/>
              </a:rPr>
              <a:t>598 پرسشنامه </a:t>
            </a:r>
            <a:r>
              <a:rPr lang="fa-IR">
                <a:cs typeface="B Nazanin" panose="00000400000000000000" pitchFamily="2" charset="-78"/>
              </a:rPr>
              <a:t>امکان تجزیهوتحلیل را دارا بود. </a:t>
            </a:r>
            <a:endParaRPr lang="fa-IR" smtClean="0">
              <a:cs typeface="B Nazanin" panose="00000400000000000000" pitchFamily="2" charset="-78"/>
            </a:endParaRPr>
          </a:p>
          <a:p>
            <a:pPr algn="just"/>
            <a:r>
              <a:rPr lang="fa-IR">
                <a:cs typeface="B Nazanin" panose="00000400000000000000" pitchFamily="2" charset="-78"/>
              </a:rPr>
              <a:t/>
            </a:r>
            <a:br>
              <a:rPr lang="fa-IR">
                <a:cs typeface="B Nazanin" panose="00000400000000000000" pitchFamily="2" charset="-78"/>
              </a:rPr>
            </a:br>
            <a:endParaRPr lang="fa-IR">
              <a:cs typeface="B Nazanin" panose="00000400000000000000" pitchFamily="2" charset="-78"/>
            </a:endParaRPr>
          </a:p>
        </p:txBody>
      </p:sp>
    </p:spTree>
    <p:extLst>
      <p:ext uri="{BB962C8B-B14F-4D97-AF65-F5344CB8AC3E}">
        <p14:creationId xmlns:p14="http://schemas.microsoft.com/office/powerpoint/2010/main" val="24943800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pPr algn="just"/>
            <a:r>
              <a:rPr lang="fa-IR" smtClean="0">
                <a:cs typeface="B Nazanin" panose="00000400000000000000" pitchFamily="2" charset="-78"/>
              </a:rPr>
              <a:t>نمونه گیری </a:t>
            </a:r>
            <a:r>
              <a:rPr lang="fa-IR">
                <a:cs typeface="B Nazanin" panose="00000400000000000000" pitchFamily="2" charset="-78"/>
              </a:rPr>
              <a:t>به تفکیک </a:t>
            </a:r>
            <a:r>
              <a:rPr lang="fa-IR" b="1">
                <a:solidFill>
                  <a:srgbClr val="FF0000"/>
                </a:solidFill>
                <a:cs typeface="B Nazanin" panose="00000400000000000000" pitchFamily="2" charset="-78"/>
              </a:rPr>
              <a:t>جنس، گروههای سنی </a:t>
            </a:r>
            <a:r>
              <a:rPr lang="fa-IR" b="1" smtClean="0">
                <a:solidFill>
                  <a:srgbClr val="FF0000"/>
                </a:solidFill>
                <a:cs typeface="B Nazanin" panose="00000400000000000000" pitchFamily="2" charset="-78"/>
              </a:rPr>
              <a:t>و منطقه </a:t>
            </a:r>
            <a:r>
              <a:rPr lang="fa-IR" b="1">
                <a:solidFill>
                  <a:srgbClr val="FF0000"/>
                </a:solidFill>
                <a:cs typeface="B Nazanin" panose="00000400000000000000" pitchFamily="2" charset="-78"/>
              </a:rPr>
              <a:t>محل سکونت </a:t>
            </a:r>
            <a:r>
              <a:rPr lang="fa-IR">
                <a:cs typeface="B Nazanin" panose="00000400000000000000" pitchFamily="2" charset="-78"/>
              </a:rPr>
              <a:t>به شیوه تصادفی </a:t>
            </a:r>
            <a:r>
              <a:rPr lang="fa-IR" smtClean="0">
                <a:cs typeface="B Nazanin" panose="00000400000000000000" pitchFamily="2" charset="-78"/>
              </a:rPr>
              <a:t>طبقه ای </a:t>
            </a:r>
            <a:r>
              <a:rPr lang="fa-IR">
                <a:cs typeface="B Nazanin" panose="00000400000000000000" pitchFamily="2" charset="-78"/>
              </a:rPr>
              <a:t>نسبی انجام شد. توزیع جمعیت بر حسب </a:t>
            </a:r>
            <a:r>
              <a:rPr lang="fa-IR" smtClean="0">
                <a:cs typeface="B Nazanin" panose="00000400000000000000" pitchFamily="2" charset="-78"/>
              </a:rPr>
              <a:t>حجم نمونه </a:t>
            </a:r>
            <a:r>
              <a:rPr lang="fa-IR">
                <a:cs typeface="B Nazanin" panose="00000400000000000000" pitchFamily="2" charset="-78"/>
              </a:rPr>
              <a:t>در ابعاد کوچکتر بازسازی شد و پس از تقسیم تعداد افراد در هر واحد جمعیتی به </a:t>
            </a:r>
            <a:r>
              <a:rPr lang="fa-IR" smtClean="0">
                <a:cs typeface="B Nazanin" panose="00000400000000000000" pitchFamily="2" charset="-78"/>
              </a:rPr>
              <a:t>کل جمعیت</a:t>
            </a:r>
            <a:r>
              <a:rPr lang="fa-IR">
                <a:cs typeface="B Nazanin" panose="00000400000000000000" pitchFamily="2" charset="-78"/>
              </a:rPr>
              <a:t>، عدد </a:t>
            </a:r>
            <a:r>
              <a:rPr lang="fa-IR" smtClean="0">
                <a:cs typeface="B Nazanin" panose="00000400000000000000" pitchFamily="2" charset="-78"/>
              </a:rPr>
              <a:t>به دست </a:t>
            </a:r>
            <a:r>
              <a:rPr lang="fa-IR">
                <a:cs typeface="B Nazanin" panose="00000400000000000000" pitchFamily="2" charset="-78"/>
              </a:rPr>
              <a:t>آمده در تعداد نمونه ضرب شد تا به هر واحد تعداد مشخصی </a:t>
            </a:r>
            <a:r>
              <a:rPr lang="fa-IR" smtClean="0">
                <a:cs typeface="B Nazanin" panose="00000400000000000000" pitchFamily="2" charset="-78"/>
              </a:rPr>
              <a:t>اختصاص یابد </a:t>
            </a:r>
            <a:r>
              <a:rPr lang="fa-IR">
                <a:cs typeface="B Nazanin" panose="00000400000000000000" pitchFamily="2" charset="-78"/>
              </a:rPr>
              <a:t>و </a:t>
            </a:r>
            <a:r>
              <a:rPr lang="fa-IR" smtClean="0">
                <a:cs typeface="B Nazanin" panose="00000400000000000000" pitchFamily="2" charset="-78"/>
              </a:rPr>
              <a:t>پرسشنامه ها </a:t>
            </a:r>
            <a:r>
              <a:rPr lang="fa-IR">
                <a:cs typeface="B Nazanin" panose="00000400000000000000" pitchFamily="2" charset="-78"/>
              </a:rPr>
              <a:t>بر همین اساس بین پاسخگویان توزیع شد</a:t>
            </a:r>
            <a:endParaRPr lang="fa-IR"/>
          </a:p>
        </p:txBody>
      </p:sp>
    </p:spTree>
    <p:extLst>
      <p:ext uri="{BB962C8B-B14F-4D97-AF65-F5344CB8AC3E}">
        <p14:creationId xmlns:p14="http://schemas.microsoft.com/office/powerpoint/2010/main" val="35076240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cs typeface="B Nazanin" panose="00000400000000000000" pitchFamily="2" charset="-78"/>
            </a:endParaRPr>
          </a:p>
        </p:txBody>
      </p:sp>
      <p:sp>
        <p:nvSpPr>
          <p:cNvPr id="3" name="Content Placeholder 2"/>
          <p:cNvSpPr>
            <a:spLocks noGrp="1"/>
          </p:cNvSpPr>
          <p:nvPr>
            <p:ph idx="1"/>
          </p:nvPr>
        </p:nvSpPr>
        <p:spPr/>
        <p:txBody>
          <a:bodyPr/>
          <a:lstStyle/>
          <a:p>
            <a:pPr algn="just"/>
            <a:r>
              <a:rPr lang="fa-IR" smtClean="0">
                <a:cs typeface="B Nazanin" panose="00000400000000000000" pitchFamily="2" charset="-78"/>
              </a:rPr>
              <a:t>توزیع </a:t>
            </a:r>
            <a:r>
              <a:rPr lang="fa-IR">
                <a:cs typeface="B Nazanin" panose="00000400000000000000" pitchFamily="2" charset="-78"/>
              </a:rPr>
              <a:t>پاسخگویان بر حسب جنس و وضعیت تأهل و وضعیت اشتغال و تحصیلات در جداول</a:t>
            </a:r>
            <a:br>
              <a:rPr lang="fa-IR">
                <a:cs typeface="B Nazanin" panose="00000400000000000000" pitchFamily="2" charset="-78"/>
              </a:rPr>
            </a:br>
            <a:r>
              <a:rPr lang="fa-IR">
                <a:cs typeface="B Nazanin" panose="00000400000000000000" pitchFamily="2" charset="-78"/>
              </a:rPr>
              <a:t>1و 2نشان داده شده </a:t>
            </a:r>
            <a:r>
              <a:rPr lang="fa-IR" smtClean="0">
                <a:cs typeface="B Nazanin" panose="00000400000000000000" pitchFamily="2" charset="-78"/>
              </a:rPr>
              <a:t>است. برای </a:t>
            </a:r>
            <a:r>
              <a:rPr lang="fa-IR">
                <a:cs typeface="B Nazanin" panose="00000400000000000000" pitchFamily="2" charset="-78"/>
              </a:rPr>
              <a:t>تعیین پایایی به روش بازآزمایی یک نمونه </a:t>
            </a:r>
            <a:r>
              <a:rPr lang="fa-IR" smtClean="0">
                <a:cs typeface="B Nazanin" panose="00000400000000000000" pitchFamily="2" charset="-78"/>
              </a:rPr>
              <a:t>40 نفره </a:t>
            </a:r>
            <a:r>
              <a:rPr lang="fa-IR">
                <a:cs typeface="B Nazanin" panose="00000400000000000000" pitchFamily="2" charset="-78"/>
              </a:rPr>
              <a:t>شامل </a:t>
            </a:r>
            <a:r>
              <a:rPr lang="fa-IR" smtClean="0">
                <a:cs typeface="B Nazanin" panose="00000400000000000000" pitchFamily="2" charset="-78"/>
              </a:rPr>
              <a:t>30 زن </a:t>
            </a:r>
            <a:r>
              <a:rPr lang="fa-IR">
                <a:cs typeface="B Nazanin" panose="00000400000000000000" pitchFamily="2" charset="-78"/>
              </a:rPr>
              <a:t>و </a:t>
            </a:r>
            <a:r>
              <a:rPr lang="fa-IR" smtClean="0">
                <a:cs typeface="B Nazanin" panose="00000400000000000000" pitchFamily="2" charset="-78"/>
              </a:rPr>
              <a:t>20 مرد </a:t>
            </a:r>
            <a:r>
              <a:rPr lang="fa-IR">
                <a:cs typeface="B Nazanin" panose="00000400000000000000" pitchFamily="2" charset="-78"/>
              </a:rPr>
              <a:t>و </a:t>
            </a:r>
            <a:r>
              <a:rPr lang="fa-IR" smtClean="0">
                <a:cs typeface="B Nazanin" panose="00000400000000000000" pitchFamily="2" charset="-78"/>
              </a:rPr>
              <a:t>برای پایایی </a:t>
            </a:r>
            <a:r>
              <a:rPr lang="fa-IR">
                <a:cs typeface="B Nazanin" panose="00000400000000000000" pitchFamily="2" charset="-78"/>
              </a:rPr>
              <a:t>سنجی به روش سازگاری درونی از یک نمونه 06نفری مستقل شامل 36زن و </a:t>
            </a:r>
            <a:r>
              <a:rPr lang="fa-IR" smtClean="0">
                <a:cs typeface="B Nazanin" panose="00000400000000000000" pitchFamily="2" charset="-78"/>
              </a:rPr>
              <a:t>36مرد استفاده </a:t>
            </a:r>
            <a:r>
              <a:rPr lang="fa-IR">
                <a:cs typeface="B Nazanin" panose="00000400000000000000" pitchFamily="2" charset="-78"/>
              </a:rPr>
              <a:t>شد. افرادی که در مطالعه اعتبار شرکت داشتند، از </a:t>
            </a:r>
            <a:r>
              <a:rPr lang="fa-IR" smtClean="0">
                <a:cs typeface="B Nazanin" panose="00000400000000000000" pitchFamily="2" charset="-78"/>
              </a:rPr>
              <a:t>نمونه ای </a:t>
            </a:r>
            <a:r>
              <a:rPr lang="fa-IR">
                <a:cs typeface="B Nazanin" panose="00000400000000000000" pitchFamily="2" charset="-78"/>
              </a:rPr>
              <a:t>که در مطالعه پایایی مورد بررسی قرارگرفتند، کاملاً</a:t>
            </a:r>
            <a:r>
              <a:rPr lang="fa-IR" smtClean="0">
                <a:cs typeface="B Nazanin" panose="00000400000000000000" pitchFamily="2" charset="-78"/>
              </a:rPr>
              <a:t> </a:t>
            </a:r>
            <a:r>
              <a:rPr lang="fa-IR">
                <a:cs typeface="B Nazanin" panose="00000400000000000000" pitchFamily="2" charset="-78"/>
              </a:rPr>
              <a:t>مستقل بودند. </a:t>
            </a:r>
            <a:endParaRPr lang="fa-IR" smtClean="0">
              <a:cs typeface="B Nazanin" panose="00000400000000000000" pitchFamily="2" charset="-78"/>
            </a:endParaRPr>
          </a:p>
          <a:p>
            <a:pPr marL="0" indent="0" algn="just">
              <a:buNone/>
            </a:pPr>
            <a:r>
              <a:rPr lang="fa-IR">
                <a:cs typeface="B Nazanin" panose="00000400000000000000" pitchFamily="2" charset="-78"/>
              </a:rPr>
              <a:t/>
            </a:r>
            <a:br>
              <a:rPr lang="fa-IR">
                <a:cs typeface="B Nazanin" panose="00000400000000000000" pitchFamily="2" charset="-78"/>
              </a:rPr>
            </a:br>
            <a:endParaRPr lang="fa-IR">
              <a:cs typeface="B Nazanin" panose="00000400000000000000" pitchFamily="2" charset="-78"/>
            </a:endParaRPr>
          </a:p>
        </p:txBody>
      </p:sp>
    </p:spTree>
    <p:extLst>
      <p:ext uri="{BB962C8B-B14F-4D97-AF65-F5344CB8AC3E}">
        <p14:creationId xmlns:p14="http://schemas.microsoft.com/office/powerpoint/2010/main" val="25278249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cs typeface="B Nazanin" panose="00000400000000000000" pitchFamily="2" charset="-78"/>
            </a:endParaRPr>
          </a:p>
        </p:txBody>
      </p:sp>
      <p:sp>
        <p:nvSpPr>
          <p:cNvPr id="3" name="Content Placeholder 2"/>
          <p:cNvSpPr>
            <a:spLocks noGrp="1"/>
          </p:cNvSpPr>
          <p:nvPr>
            <p:ph idx="1"/>
          </p:nvPr>
        </p:nvSpPr>
        <p:spPr/>
        <p:txBody>
          <a:bodyPr/>
          <a:lstStyle/>
          <a:p>
            <a:r>
              <a:rPr lang="fa-IR">
                <a:cs typeface="B Nazanin" panose="00000400000000000000" pitchFamily="2" charset="-78"/>
              </a:rPr>
              <a:t>3 . بررسی پایایی پرسشنامه مدارای اجتماعی </a:t>
            </a:r>
            <a:r>
              <a:rPr lang="fa-IR" smtClean="0">
                <a:cs typeface="B Nazanin" panose="00000400000000000000" pitchFamily="2" charset="-78"/>
              </a:rPr>
              <a:t>اصطلاح </a:t>
            </a:r>
            <a:r>
              <a:rPr lang="fa-IR">
                <a:cs typeface="B Nazanin" panose="00000400000000000000" pitchFamily="2" charset="-78"/>
              </a:rPr>
              <a:t>پایایی که گاهی اوقات مترادف با قابلیت اعتماد، ثبات، همسانی، قابلیت </a:t>
            </a:r>
            <a:r>
              <a:rPr lang="fa-IR" smtClean="0">
                <a:cs typeface="B Nazanin" panose="00000400000000000000" pitchFamily="2" charset="-78"/>
              </a:rPr>
              <a:t>پیش بینی</a:t>
            </a:r>
            <a:r>
              <a:rPr lang="fa-IR">
                <a:cs typeface="B Nazanin" panose="00000400000000000000" pitchFamily="2" charset="-78"/>
              </a:rPr>
              <a:t>، دقت یا صحت و اعتبار </a:t>
            </a:r>
            <a:r>
              <a:rPr lang="fa-IR" smtClean="0">
                <a:cs typeface="B Nazanin" panose="00000400000000000000" pitchFamily="2" charset="-78"/>
              </a:rPr>
              <a:t>به کار </a:t>
            </a:r>
            <a:r>
              <a:rPr lang="fa-IR">
                <a:cs typeface="B Nazanin" panose="00000400000000000000" pitchFamily="2" charset="-78"/>
              </a:rPr>
              <a:t>میرود، به معنی ثبات </a:t>
            </a:r>
            <a:r>
              <a:rPr lang="fa-IR" smtClean="0">
                <a:cs typeface="B Nazanin" panose="00000400000000000000" pitchFamily="2" charset="-78"/>
              </a:rPr>
              <a:t>اندازه ها </a:t>
            </a:r>
            <a:r>
              <a:rPr lang="fa-IR">
                <a:cs typeface="B Nazanin" panose="00000400000000000000" pitchFamily="2" charset="-78"/>
              </a:rPr>
              <a:t>در دفعات </a:t>
            </a:r>
            <a:r>
              <a:rPr lang="fa-IR" smtClean="0">
                <a:cs typeface="B Nazanin" panose="00000400000000000000" pitchFamily="2" charset="-78"/>
              </a:rPr>
              <a:t>اندازه گیری </a:t>
            </a:r>
            <a:r>
              <a:rPr lang="fa-IR">
                <a:cs typeface="B Nazanin" panose="00000400000000000000" pitchFamily="2" charset="-78"/>
              </a:rPr>
              <a:t>است </a:t>
            </a:r>
            <a:r>
              <a:rPr lang="fa-IR" smtClean="0">
                <a:cs typeface="B Nazanin" panose="00000400000000000000" pitchFamily="2" charset="-78"/>
              </a:rPr>
              <a:t>(ازکیا</a:t>
            </a:r>
            <a:r>
              <a:rPr lang="fa-IR">
                <a:cs typeface="B Nazanin" panose="00000400000000000000" pitchFamily="2" charset="-78"/>
              </a:rPr>
              <a:t>، 1352 :818 .)برای تعیین پایایی ابزار در این تحقیق، از دو شیوه سازگاری درونی و بازآزمایی</a:t>
            </a:r>
          </a:p>
        </p:txBody>
      </p:sp>
    </p:spTree>
    <p:extLst>
      <p:ext uri="{BB962C8B-B14F-4D97-AF65-F5344CB8AC3E}">
        <p14:creationId xmlns:p14="http://schemas.microsoft.com/office/powerpoint/2010/main" val="30132405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cs typeface="B Nazanin" panose="00000400000000000000" pitchFamily="2" charset="-78"/>
            </a:endParaRPr>
          </a:p>
        </p:txBody>
      </p:sp>
      <p:pic>
        <p:nvPicPr>
          <p:cNvPr id="4" name="Content Placeholder 3"/>
          <p:cNvPicPr>
            <a:picLocks noGrp="1" noChangeAspect="1"/>
          </p:cNvPicPr>
          <p:nvPr>
            <p:ph idx="1"/>
          </p:nvPr>
        </p:nvPicPr>
        <p:blipFill>
          <a:blip r:embed="rId2"/>
          <a:stretch>
            <a:fillRect/>
          </a:stretch>
        </p:blipFill>
        <p:spPr>
          <a:xfrm>
            <a:off x="1094724" y="1339403"/>
            <a:ext cx="10002551" cy="4411137"/>
          </a:xfrm>
          <a:prstGeom prst="rect">
            <a:avLst/>
          </a:prstGeom>
        </p:spPr>
      </p:pic>
    </p:spTree>
    <p:extLst>
      <p:ext uri="{BB962C8B-B14F-4D97-AF65-F5344CB8AC3E}">
        <p14:creationId xmlns:p14="http://schemas.microsoft.com/office/powerpoint/2010/main" val="7633096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cs typeface="B Nazanin" panose="00000400000000000000" pitchFamily="2" charset="-78"/>
            </a:endParaRPr>
          </a:p>
        </p:txBody>
      </p:sp>
      <p:pic>
        <p:nvPicPr>
          <p:cNvPr id="4" name="Content Placeholder 3"/>
          <p:cNvPicPr>
            <a:picLocks noGrp="1" noChangeAspect="1"/>
          </p:cNvPicPr>
          <p:nvPr>
            <p:ph idx="1"/>
          </p:nvPr>
        </p:nvPicPr>
        <p:blipFill>
          <a:blip r:embed="rId2"/>
          <a:stretch>
            <a:fillRect/>
          </a:stretch>
        </p:blipFill>
        <p:spPr>
          <a:xfrm>
            <a:off x="1427195" y="1690688"/>
            <a:ext cx="9337610" cy="3815019"/>
          </a:xfrm>
          <a:prstGeom prst="rect">
            <a:avLst/>
          </a:prstGeom>
        </p:spPr>
      </p:pic>
    </p:spTree>
    <p:extLst>
      <p:ext uri="{BB962C8B-B14F-4D97-AF65-F5344CB8AC3E}">
        <p14:creationId xmlns:p14="http://schemas.microsoft.com/office/powerpoint/2010/main" val="34788334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37534"/>
            <a:ext cx="10515600" cy="1325563"/>
          </a:xfrm>
        </p:spPr>
        <p:txBody>
          <a:bodyPr/>
          <a:lstStyle/>
          <a:p>
            <a:pPr algn="ctr"/>
            <a:r>
              <a:rPr lang="fa-IR" b="1">
                <a:solidFill>
                  <a:srgbClr val="FF0000"/>
                </a:solidFill>
                <a:cs typeface="B Nazanin" panose="00000400000000000000" pitchFamily="2" charset="-78"/>
              </a:rPr>
              <a:t>3-6تعریف مدارای اجتماعی</a:t>
            </a:r>
            <a:endParaRPr lang="fa-IR">
              <a:solidFill>
                <a:srgbClr val="FF0000"/>
              </a:solidFill>
              <a:cs typeface="B Nazanin" panose="00000400000000000000" pitchFamily="2" charset="-78"/>
            </a:endParaRPr>
          </a:p>
        </p:txBody>
      </p:sp>
      <p:sp>
        <p:nvSpPr>
          <p:cNvPr id="3" name="Content Placeholder 2"/>
          <p:cNvSpPr>
            <a:spLocks noGrp="1"/>
          </p:cNvSpPr>
          <p:nvPr>
            <p:ph idx="1"/>
          </p:nvPr>
        </p:nvSpPr>
        <p:spPr/>
        <p:txBody>
          <a:bodyPr>
            <a:normAutofit/>
          </a:bodyPr>
          <a:lstStyle/>
          <a:p>
            <a:pPr algn="just"/>
            <a:r>
              <a:rPr lang="fa-IR" smtClean="0">
                <a:cs typeface="B Nazanin" panose="00000400000000000000" pitchFamily="2" charset="-78"/>
              </a:rPr>
              <a:t>به </a:t>
            </a:r>
            <a:r>
              <a:rPr lang="fa-IR">
                <a:cs typeface="B Nazanin" panose="00000400000000000000" pitchFamily="2" charset="-78"/>
              </a:rPr>
              <a:t>علت فقدان رهنمودهای </a:t>
            </a:r>
            <a:r>
              <a:rPr lang="fa-IR" smtClean="0">
                <a:cs typeface="B Nazanin" panose="00000400000000000000" pitchFamily="2" charset="-78"/>
              </a:rPr>
              <a:t>شناختی روش </a:t>
            </a:r>
            <a:r>
              <a:rPr lang="fa-IR">
                <a:cs typeface="B Nazanin" panose="00000400000000000000" pitchFamily="2" charset="-78"/>
              </a:rPr>
              <a:t>در کاربرد نظریه یابی ساخت در تحقیقات تجربی،</a:t>
            </a:r>
            <a:br>
              <a:rPr lang="fa-IR">
                <a:cs typeface="B Nazanin" panose="00000400000000000000" pitchFamily="2" charset="-78"/>
              </a:rPr>
            </a:br>
            <a:r>
              <a:rPr lang="fa-IR">
                <a:cs typeface="B Nazanin" panose="00000400000000000000" pitchFamily="2" charset="-78"/>
              </a:rPr>
              <a:t>چالش اساسی ما نقطه شروع بود. به همین دلیل در ابتدا مقالاتی را بررسی کردیم که از نظریه</a:t>
            </a:r>
            <a:br>
              <a:rPr lang="fa-IR">
                <a:cs typeface="B Nazanin" panose="00000400000000000000" pitchFamily="2" charset="-78"/>
              </a:rPr>
            </a:br>
            <a:r>
              <a:rPr lang="fa-IR">
                <a:cs typeface="B Nazanin" panose="00000400000000000000" pitchFamily="2" charset="-78"/>
              </a:rPr>
              <a:t>یابی ساخت </a:t>
            </a:r>
            <a:r>
              <a:rPr lang="fa-IR" smtClean="0">
                <a:cs typeface="B Nazanin" panose="00000400000000000000" pitchFamily="2" charset="-78"/>
              </a:rPr>
              <a:t>به طور </a:t>
            </a:r>
            <a:r>
              <a:rPr lang="fa-IR">
                <a:cs typeface="B Nazanin" panose="00000400000000000000" pitchFamily="2" charset="-78"/>
              </a:rPr>
              <a:t>تجربی استفاده کرده بودند</a:t>
            </a:r>
            <a:r>
              <a:rPr lang="fa-IR" smtClean="0">
                <a:cs typeface="B Nazanin" panose="00000400000000000000" pitchFamily="2" charset="-78"/>
              </a:rPr>
              <a:t>. همان طور که </a:t>
            </a:r>
            <a:r>
              <a:rPr lang="fa-IR">
                <a:cs typeface="B Nazanin" panose="00000400000000000000" pitchFamily="2" charset="-78"/>
              </a:rPr>
              <a:t>ویتینگتون </a:t>
            </a:r>
            <a:r>
              <a:rPr lang="fa-IR" smtClean="0">
                <a:cs typeface="B Nazanin" panose="00000400000000000000" pitchFamily="2" charset="-78"/>
              </a:rPr>
              <a:t>(1992) بیان می کند تحقیقاتی </a:t>
            </a:r>
            <a:r>
              <a:rPr lang="fa-IR">
                <a:cs typeface="B Nazanin" panose="00000400000000000000" pitchFamily="2" charset="-78"/>
              </a:rPr>
              <a:t>که با نظریه ساختیابی انجام شده باشد بسیار کم است؛ </a:t>
            </a:r>
            <a:r>
              <a:rPr lang="fa-IR" smtClean="0">
                <a:cs typeface="B Nazanin" panose="00000400000000000000" pitchFamily="2" charset="-78"/>
              </a:rPr>
              <a:t>اما در تحقیقاتی که متنی بر این نظریه انجام شده است. سه </a:t>
            </a:r>
            <a:r>
              <a:rPr lang="fa-IR">
                <a:cs typeface="B Nazanin" panose="00000400000000000000" pitchFamily="2" charset="-78"/>
              </a:rPr>
              <a:t>مفهوم غالب وجود دارد. </a:t>
            </a:r>
            <a:r>
              <a:rPr lang="fa-IR" smtClean="0">
                <a:cs typeface="B Nazanin" panose="00000400000000000000" pitchFamily="2" charset="-78"/>
              </a:rPr>
              <a:t>دوسویگی یا </a:t>
            </a:r>
            <a:r>
              <a:rPr lang="fa-IR">
                <a:cs typeface="B Nazanin" panose="00000400000000000000" pitchFamily="2" charset="-78"/>
              </a:rPr>
              <a:t>دووجهی بودن </a:t>
            </a:r>
            <a:r>
              <a:rPr lang="fa-IR" smtClean="0">
                <a:cs typeface="B Nazanin" panose="00000400000000000000" pitchFamily="2" charset="-78"/>
              </a:rPr>
              <a:t>ساختار، آگاهی پذیری </a:t>
            </a:r>
            <a:r>
              <a:rPr lang="fa-IR">
                <a:cs typeface="B Nazanin" panose="00000400000000000000" pitchFamily="2" charset="-78"/>
              </a:rPr>
              <a:t>کنشگران و روابط زمان- مکان. دوسویگی یعنی هم عناصری از ساختار در </a:t>
            </a:r>
            <a:r>
              <a:rPr lang="fa-IR" smtClean="0">
                <a:cs typeface="B Nazanin" panose="00000400000000000000" pitchFamily="2" charset="-78"/>
              </a:rPr>
              <a:t>آنها وجود </a:t>
            </a:r>
            <a:r>
              <a:rPr lang="fa-IR">
                <a:cs typeface="B Nazanin" panose="00000400000000000000" pitchFamily="2" charset="-78"/>
              </a:rPr>
              <a:t>دارد (دلالت </a:t>
            </a:r>
            <a:r>
              <a:rPr lang="fa-IR" smtClean="0">
                <a:cs typeface="B Nazanin" panose="00000400000000000000" pitchFamily="2" charset="-78"/>
              </a:rPr>
              <a:t>،سلطه و </a:t>
            </a:r>
            <a:r>
              <a:rPr lang="fa-IR">
                <a:cs typeface="B Nazanin" panose="00000400000000000000" pitchFamily="2" charset="-78"/>
              </a:rPr>
              <a:t>مشروعیت </a:t>
            </a:r>
            <a:r>
              <a:rPr lang="fa-IR" smtClean="0">
                <a:cs typeface="B Nazanin" panose="00000400000000000000" pitchFamily="2" charset="-78"/>
              </a:rPr>
              <a:t>)و </a:t>
            </a:r>
            <a:r>
              <a:rPr lang="fa-IR">
                <a:cs typeface="B Nazanin" panose="00000400000000000000" pitchFamily="2" charset="-78"/>
              </a:rPr>
              <a:t>هم عناصری از عاملیت (ارتباطات، قدرت و کنش</a:t>
            </a:r>
            <a:r>
              <a:rPr lang="fa-IR" smtClean="0">
                <a:cs typeface="B Nazanin" panose="00000400000000000000" pitchFamily="2" charset="-78"/>
              </a:rPr>
              <a:t>). اگر </a:t>
            </a:r>
            <a:r>
              <a:rPr lang="fa-IR">
                <a:cs typeface="B Nazanin" panose="00000400000000000000" pitchFamily="2" charset="-78"/>
              </a:rPr>
              <a:t>آنچه گیدنز در مورد ساختارها که متشکل از </a:t>
            </a:r>
            <a:r>
              <a:rPr lang="fa-IR" smtClean="0">
                <a:cs typeface="B Nazanin" panose="00000400000000000000" pitchFamily="2" charset="-78"/>
              </a:rPr>
              <a:t>مجموعه ای </a:t>
            </a:r>
            <a:r>
              <a:rPr lang="fa-IR">
                <a:cs typeface="B Nazanin" panose="00000400000000000000" pitchFamily="2" charset="-78"/>
              </a:rPr>
              <a:t>از قواعد و </a:t>
            </a:r>
            <a:r>
              <a:rPr lang="fa-IR" smtClean="0">
                <a:cs typeface="B Nazanin" panose="00000400000000000000" pitchFamily="2" charset="-78"/>
              </a:rPr>
              <a:t>روال هاست </a:t>
            </a:r>
            <a:r>
              <a:rPr lang="fa-IR">
                <a:cs typeface="B Nazanin" panose="00000400000000000000" pitchFamily="2" charset="-78"/>
              </a:rPr>
              <a:t>را </a:t>
            </a:r>
            <a:r>
              <a:rPr lang="fa-IR" smtClean="0">
                <a:cs typeface="B Nazanin" panose="00000400000000000000" pitchFamily="2" charset="-78"/>
              </a:rPr>
              <a:t>بپذیریم؛ بنابراین </a:t>
            </a:r>
            <a:r>
              <a:rPr lang="fa-IR">
                <a:cs typeface="B Nazanin" panose="00000400000000000000" pitchFamily="2" charset="-78"/>
              </a:rPr>
              <a:t>تعامل بین ساختار و عاملیت میتواند </a:t>
            </a:r>
            <a:r>
              <a:rPr lang="fa-IR" smtClean="0">
                <a:cs typeface="B Nazanin" panose="00000400000000000000" pitchFamily="2" charset="-78"/>
              </a:rPr>
              <a:t>به طور </a:t>
            </a:r>
            <a:r>
              <a:rPr lang="fa-IR">
                <a:cs typeface="B Nazanin" panose="00000400000000000000" pitchFamily="2" charset="-78"/>
              </a:rPr>
              <a:t>تجربی و با تمرکز بر نظم رفتاری </a:t>
            </a:r>
            <a:r>
              <a:rPr lang="fa-IR" smtClean="0">
                <a:cs typeface="B Nazanin" panose="00000400000000000000" pitchFamily="2" charset="-78"/>
              </a:rPr>
              <a:t>و تغییرات </a:t>
            </a:r>
            <a:r>
              <a:rPr lang="fa-IR">
                <a:cs typeface="B Nazanin" panose="00000400000000000000" pitchFamily="2" charset="-78"/>
              </a:rPr>
              <a:t>آنها قابل بررسی باشد </a:t>
            </a:r>
            <a:endParaRPr lang="fa-IR" smtClean="0">
              <a:cs typeface="B Nazanin" panose="00000400000000000000" pitchFamily="2" charset="-78"/>
            </a:endParaRPr>
          </a:p>
          <a:p>
            <a:pPr algn="just"/>
            <a:endParaRPr lang="fa-IR">
              <a:cs typeface="B Nazanin" panose="00000400000000000000" pitchFamily="2" charset="-78"/>
            </a:endParaRPr>
          </a:p>
        </p:txBody>
      </p:sp>
    </p:spTree>
    <p:extLst>
      <p:ext uri="{BB962C8B-B14F-4D97-AF65-F5344CB8AC3E}">
        <p14:creationId xmlns:p14="http://schemas.microsoft.com/office/powerpoint/2010/main" val="17332329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cs typeface="B Nazanin" panose="00000400000000000000" pitchFamily="2" charset="-78"/>
            </a:endParaRPr>
          </a:p>
        </p:txBody>
      </p:sp>
      <p:sp>
        <p:nvSpPr>
          <p:cNvPr id="3" name="Content Placeholder 2"/>
          <p:cNvSpPr>
            <a:spLocks noGrp="1"/>
          </p:cNvSpPr>
          <p:nvPr>
            <p:ph idx="1"/>
          </p:nvPr>
        </p:nvSpPr>
        <p:spPr/>
        <p:txBody>
          <a:bodyPr>
            <a:normAutofit/>
          </a:bodyPr>
          <a:lstStyle/>
          <a:p>
            <a:pPr algn="just"/>
            <a:r>
              <a:rPr lang="fa-IR">
                <a:cs typeface="B Nazanin" panose="00000400000000000000" pitchFamily="2" charset="-78"/>
              </a:rPr>
              <a:t>با توجه به محوریت نظریه </a:t>
            </a:r>
            <a:r>
              <a:rPr lang="fa-IR" smtClean="0">
                <a:cs typeface="B Nazanin" panose="00000400000000000000" pitchFamily="2" charset="-78"/>
              </a:rPr>
              <a:t>یابی ساخت </a:t>
            </a:r>
            <a:r>
              <a:rPr lang="fa-IR">
                <a:cs typeface="B Nazanin" panose="00000400000000000000" pitchFamily="2" charset="-78"/>
              </a:rPr>
              <a:t>گیدنز در این پژوهش، تلاش بر این بوده است </a:t>
            </a:r>
            <a:r>
              <a:rPr lang="fa-IR" smtClean="0">
                <a:cs typeface="B Nazanin" panose="00000400000000000000" pitchFamily="2" charset="-78"/>
              </a:rPr>
              <a:t>که مدارای </a:t>
            </a:r>
            <a:r>
              <a:rPr lang="fa-IR">
                <a:cs typeface="B Nazanin" panose="00000400000000000000" pitchFamily="2" charset="-78"/>
              </a:rPr>
              <a:t>اجتماعی در ارتباط </a:t>
            </a:r>
            <a:r>
              <a:rPr lang="fa-IR" smtClean="0">
                <a:cs typeface="B Nazanin" panose="00000400000000000000" pitchFamily="2" charset="-78"/>
              </a:rPr>
              <a:t>دوسویه با تعامل عاملیت و ساختار </a:t>
            </a:r>
            <a:r>
              <a:rPr lang="fa-IR">
                <a:cs typeface="B Nazanin" panose="00000400000000000000" pitchFamily="2" charset="-78"/>
              </a:rPr>
              <a:t>تعریف و تبیین </a:t>
            </a:r>
            <a:r>
              <a:rPr lang="fa-IR" smtClean="0">
                <a:cs typeface="B Nazanin" panose="00000400000000000000" pitchFamily="2" charset="-78"/>
              </a:rPr>
              <a:t>شود. غالباً </a:t>
            </a:r>
            <a:r>
              <a:rPr lang="fa-IR">
                <a:cs typeface="B Nazanin" panose="00000400000000000000" pitchFamily="2" charset="-78"/>
              </a:rPr>
              <a:t>تصور بر این است که عاملیت </a:t>
            </a:r>
            <a:r>
              <a:rPr lang="fa-IR" b="1">
                <a:solidFill>
                  <a:srgbClr val="FF0000"/>
                </a:solidFill>
                <a:cs typeface="B Nazanin" panose="00000400000000000000" pitchFamily="2" charset="-78"/>
              </a:rPr>
              <a:t>فقط بر حسب مقاصد </a:t>
            </a:r>
            <a:r>
              <a:rPr lang="fa-IR">
                <a:cs typeface="B Nazanin" panose="00000400000000000000" pitchFamily="2" charset="-78"/>
              </a:rPr>
              <a:t>تعریف </a:t>
            </a:r>
            <a:r>
              <a:rPr lang="fa-IR" smtClean="0">
                <a:cs typeface="B Nazanin" panose="00000400000000000000" pitchFamily="2" charset="-78"/>
              </a:rPr>
              <a:t>می شود</a:t>
            </a:r>
            <a:r>
              <a:rPr lang="fa-IR">
                <a:cs typeface="B Nazanin" panose="00000400000000000000" pitchFamily="2" charset="-78"/>
              </a:rPr>
              <a:t>؛ </a:t>
            </a:r>
            <a:r>
              <a:rPr lang="fa-IR" smtClean="0">
                <a:cs typeface="B Nazanin" panose="00000400000000000000" pitchFamily="2" charset="-78"/>
              </a:rPr>
              <a:t>یعنی برای این که رفتار </a:t>
            </a:r>
            <a:r>
              <a:rPr lang="fa-IR">
                <a:cs typeface="B Nazanin" panose="00000400000000000000" pitchFamily="2" charset="-78"/>
              </a:rPr>
              <a:t>مشخصی، کنش (در </a:t>
            </a:r>
            <a:r>
              <a:rPr lang="fa-IR" smtClean="0">
                <a:cs typeface="B Nazanin" panose="00000400000000000000" pitchFamily="2" charset="-78"/>
              </a:rPr>
              <a:t>اینجا </a:t>
            </a:r>
            <a:r>
              <a:rPr lang="fa-IR">
                <a:cs typeface="B Nazanin" panose="00000400000000000000" pitchFamily="2" charset="-78"/>
              </a:rPr>
              <a:t>مدارا) محسوب شود، شخصی که آن را انجام میدهد </a:t>
            </a:r>
            <a:r>
              <a:rPr lang="fa-IR" smtClean="0">
                <a:cs typeface="B Nazanin" panose="00000400000000000000" pitchFamily="2" charset="-78"/>
              </a:rPr>
              <a:t>باید چنین </a:t>
            </a:r>
            <a:r>
              <a:rPr lang="fa-IR">
                <a:cs typeface="B Nazanin" panose="00000400000000000000" pitchFamily="2" charset="-78"/>
              </a:rPr>
              <a:t>نیتی داشته باشد. </a:t>
            </a:r>
            <a:endParaRPr lang="fa-IR" smtClean="0">
              <a:cs typeface="B Nazanin" panose="00000400000000000000" pitchFamily="2" charset="-78"/>
            </a:endParaRPr>
          </a:p>
          <a:p>
            <a:pPr algn="just"/>
            <a:r>
              <a:rPr lang="fa-IR">
                <a:cs typeface="B Nazanin" panose="00000400000000000000" pitchFamily="2" charset="-78"/>
              </a:rPr>
              <a:t/>
            </a:r>
            <a:br>
              <a:rPr lang="fa-IR">
                <a:cs typeface="B Nazanin" panose="00000400000000000000" pitchFamily="2" charset="-78"/>
              </a:rPr>
            </a:br>
            <a:endParaRPr lang="fa-IR">
              <a:cs typeface="B Nazanin" panose="00000400000000000000" pitchFamily="2" charset="-78"/>
            </a:endParaRPr>
          </a:p>
        </p:txBody>
      </p:sp>
      <p:sp>
        <p:nvSpPr>
          <p:cNvPr id="4" name="Flowchart: Connector 3"/>
          <p:cNvSpPr/>
          <p:nvPr/>
        </p:nvSpPr>
        <p:spPr>
          <a:xfrm>
            <a:off x="1364566" y="4079631"/>
            <a:ext cx="1603717" cy="1505243"/>
          </a:xfrm>
          <a:prstGeom prst="flowChartConnector">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a:solidFill>
                  <a:prstClr val="black"/>
                </a:solidFill>
                <a:cs typeface="B Nazanin" panose="00000400000000000000" pitchFamily="2" charset="-78"/>
              </a:rPr>
              <a:t>نیت</a:t>
            </a:r>
            <a:endParaRPr lang="fa-IR"/>
          </a:p>
        </p:txBody>
      </p:sp>
    </p:spTree>
    <p:extLst>
      <p:ext uri="{BB962C8B-B14F-4D97-AF65-F5344CB8AC3E}">
        <p14:creationId xmlns:p14="http://schemas.microsoft.com/office/powerpoint/2010/main" val="182037949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pPr algn="just"/>
            <a:r>
              <a:rPr lang="fa-IR">
                <a:cs typeface="B Nazanin" panose="00000400000000000000" pitchFamily="2" charset="-78"/>
              </a:rPr>
              <a:t>این دیدگاه تا حدی معقول است و برای برخی کنشهای هدفمند مثل خودکشی کاربرد دارد. در این دیدگاهها عاملیت با </a:t>
            </a:r>
            <a:r>
              <a:rPr lang="fa-IR" b="1">
                <a:solidFill>
                  <a:srgbClr val="FF0000"/>
                </a:solidFill>
                <a:cs typeface="B Nazanin" panose="00000400000000000000" pitchFamily="2" charset="-78"/>
              </a:rPr>
              <a:t>توصیف عمل </a:t>
            </a:r>
            <a:r>
              <a:rPr lang="fa-IR">
                <a:cs typeface="B Nazanin" panose="00000400000000000000" pitchFamily="2" charset="-78"/>
              </a:rPr>
              <a:t>یکی گرفته شده است؛ اما بر طبق نظر گیدنز، عاملیت به معنی نیات و مقاصدی نیست که افراد در انجام کارها دارند، بلکه در درجه اول به معنی توانایی آنها برای انجام این کارهاست. به این معنی که </a:t>
            </a:r>
            <a:r>
              <a:rPr lang="fa-IR" smtClean="0">
                <a:cs typeface="B Nazanin" panose="00000400000000000000" pitchFamily="2" charset="-78"/>
              </a:rPr>
              <a:t>فرد میتوانست </a:t>
            </a:r>
            <a:r>
              <a:rPr lang="fa-IR">
                <a:cs typeface="B Nazanin" panose="00000400000000000000" pitchFamily="2" charset="-78"/>
              </a:rPr>
              <a:t>طور دیگری رفتار کند و دقیقاً به همین دلیل است که </a:t>
            </a:r>
            <a:r>
              <a:rPr lang="fa-IR" b="1">
                <a:solidFill>
                  <a:srgbClr val="FF0000"/>
                </a:solidFill>
                <a:cs typeface="B Nazanin" panose="00000400000000000000" pitchFamily="2" charset="-78"/>
              </a:rPr>
              <a:t>عاملیت با قدرت </a:t>
            </a:r>
            <a:r>
              <a:rPr lang="fa-IR" b="1" smtClean="0">
                <a:solidFill>
                  <a:srgbClr val="FF0000"/>
                </a:solidFill>
                <a:cs typeface="B Nazanin" panose="00000400000000000000" pitchFamily="2" charset="-78"/>
              </a:rPr>
              <a:t>تعریف میشود</a:t>
            </a:r>
            <a:r>
              <a:rPr lang="fa-IR" b="1">
                <a:solidFill>
                  <a:srgbClr val="FF0000"/>
                </a:solidFill>
                <a:cs typeface="B Nazanin" panose="00000400000000000000" pitchFamily="2" charset="-78"/>
              </a:rPr>
              <a:t>.</a:t>
            </a:r>
          </a:p>
          <a:p>
            <a:endParaRPr lang="fa-IR"/>
          </a:p>
        </p:txBody>
      </p:sp>
    </p:spTree>
    <p:extLst>
      <p:ext uri="{BB962C8B-B14F-4D97-AF65-F5344CB8AC3E}">
        <p14:creationId xmlns:p14="http://schemas.microsoft.com/office/powerpoint/2010/main" val="13196603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cs typeface="B Nazanin" panose="00000400000000000000" pitchFamily="2" charset="-78"/>
            </a:endParaRPr>
          </a:p>
        </p:txBody>
      </p:sp>
      <p:sp>
        <p:nvSpPr>
          <p:cNvPr id="3" name="Content Placeholder 2"/>
          <p:cNvSpPr>
            <a:spLocks noGrp="1"/>
          </p:cNvSpPr>
          <p:nvPr>
            <p:ph idx="1"/>
          </p:nvPr>
        </p:nvSpPr>
        <p:spPr>
          <a:xfrm>
            <a:off x="4608840" y="1825625"/>
            <a:ext cx="6744959" cy="4351338"/>
          </a:xfrm>
        </p:spPr>
        <p:txBody>
          <a:bodyPr>
            <a:normAutofit/>
          </a:bodyPr>
          <a:lstStyle/>
          <a:p>
            <a:pPr algn="just"/>
            <a:r>
              <a:rPr lang="fa-IR" smtClean="0">
                <a:cs typeface="B Nazanin" panose="00000400000000000000" pitchFamily="2" charset="-78"/>
              </a:rPr>
              <a:t>اگر </a:t>
            </a:r>
            <a:r>
              <a:rPr lang="fa-IR">
                <a:cs typeface="B Nazanin" panose="00000400000000000000" pitchFamily="2" charset="-78"/>
              </a:rPr>
              <a:t>بخواهیم تعریفی از مدارا </a:t>
            </a:r>
            <a:r>
              <a:rPr lang="fa-IR" smtClean="0">
                <a:cs typeface="B Nazanin" panose="00000400000000000000" pitchFamily="2" charset="-78"/>
              </a:rPr>
              <a:t>کارکردگرایانه ارائه </a:t>
            </a:r>
            <a:r>
              <a:rPr lang="fa-IR">
                <a:cs typeface="B Nazanin" panose="00000400000000000000" pitchFamily="2" charset="-78"/>
              </a:rPr>
              <a:t>دهیم، بحث انطباق با ساختارها </a:t>
            </a:r>
            <a:r>
              <a:rPr lang="fa-IR" smtClean="0">
                <a:cs typeface="B Nazanin" panose="00000400000000000000" pitchFamily="2" charset="-78"/>
              </a:rPr>
              <a:t>مطرح میشود</a:t>
            </a:r>
            <a:r>
              <a:rPr lang="fa-IR">
                <a:cs typeface="B Nazanin" panose="00000400000000000000" pitchFamily="2" charset="-78"/>
              </a:rPr>
              <a:t>. پذیرش انفعالی و اطاعت صرف از ساختارها تعبیر به رفتار مداراجویانه شده </a:t>
            </a:r>
            <a:r>
              <a:rPr lang="fa-IR" smtClean="0">
                <a:cs typeface="B Nazanin" panose="00000400000000000000" pitchFamily="2" charset="-78"/>
              </a:rPr>
              <a:t>وگرنه عدم پذیرش و تبعیت </a:t>
            </a:r>
            <a:r>
              <a:rPr lang="fa-IR">
                <a:cs typeface="B Nazanin" panose="00000400000000000000" pitchFamily="2" charset="-78"/>
              </a:rPr>
              <a:t>و غیرهمسازی به رفتار غیرمداراجویانه تعبیر </a:t>
            </a:r>
            <a:r>
              <a:rPr lang="fa-IR" smtClean="0">
                <a:cs typeface="B Nazanin" panose="00000400000000000000" pitchFamily="2" charset="-78"/>
              </a:rPr>
              <a:t>می شود</a:t>
            </a:r>
            <a:r>
              <a:rPr lang="fa-IR">
                <a:cs typeface="B Nazanin" panose="00000400000000000000" pitchFamily="2" charset="-78"/>
              </a:rPr>
              <a:t>؛ اما از دیدگاه </a:t>
            </a:r>
            <a:r>
              <a:rPr lang="fa-IR" smtClean="0">
                <a:cs typeface="B Nazanin" panose="00000400000000000000" pitchFamily="2" charset="-78"/>
              </a:rPr>
              <a:t>ساخت یابی </a:t>
            </a:r>
            <a:r>
              <a:rPr lang="fa-IR">
                <a:cs typeface="B Nazanin" panose="00000400000000000000" pitchFamily="2" charset="-78"/>
              </a:rPr>
              <a:t>مدارا به هماهنگی و همسازی ساختار و عاملیت تعبیر میشود. اساساً </a:t>
            </a:r>
            <a:r>
              <a:rPr lang="fa-IR" b="1">
                <a:solidFill>
                  <a:srgbClr val="FF0000"/>
                </a:solidFill>
                <a:cs typeface="B Nazanin" panose="00000400000000000000" pitchFamily="2" charset="-78"/>
              </a:rPr>
              <a:t>واژه انطباق </a:t>
            </a:r>
            <a:r>
              <a:rPr lang="fa-IR" b="1" smtClean="0">
                <a:solidFill>
                  <a:srgbClr val="FF0000"/>
                </a:solidFill>
                <a:cs typeface="B Nazanin" panose="00000400000000000000" pitchFamily="2" charset="-78"/>
              </a:rPr>
              <a:t>و پذیرش </a:t>
            </a:r>
            <a:r>
              <a:rPr lang="fa-IR">
                <a:cs typeface="B Nazanin" panose="00000400000000000000" pitchFamily="2" charset="-78"/>
              </a:rPr>
              <a:t>که با نگاه کارکردی مدارا تعبیر میشود، در نگاه نظریه ساختیابی به همسازی </a:t>
            </a:r>
            <a:r>
              <a:rPr lang="fa-IR" smtClean="0">
                <a:cs typeface="B Nazanin" panose="00000400000000000000" pitchFamily="2" charset="-78"/>
              </a:rPr>
              <a:t>و همزیستی </a:t>
            </a:r>
            <a:r>
              <a:rPr lang="fa-IR">
                <a:cs typeface="B Nazanin" panose="00000400000000000000" pitchFamily="2" charset="-78"/>
              </a:rPr>
              <a:t>تغییر میکند. </a:t>
            </a:r>
            <a:endParaRPr lang="fa-IR" smtClean="0">
              <a:cs typeface="B Nazanin" panose="00000400000000000000" pitchFamily="2" charset="-78"/>
            </a:endParaRPr>
          </a:p>
          <a:p>
            <a:pPr algn="just"/>
            <a:endParaRPr lang="fa-IR">
              <a:cs typeface="B Nazanin" panose="00000400000000000000" pitchFamily="2" charset="-78"/>
            </a:endParaRPr>
          </a:p>
        </p:txBody>
      </p:sp>
      <p:pic>
        <p:nvPicPr>
          <p:cNvPr id="4" name="Picture 3"/>
          <p:cNvPicPr>
            <a:picLocks noChangeAspect="1"/>
          </p:cNvPicPr>
          <p:nvPr/>
        </p:nvPicPr>
        <p:blipFill>
          <a:blip r:embed="rId2"/>
          <a:stretch>
            <a:fillRect/>
          </a:stretch>
        </p:blipFill>
        <p:spPr>
          <a:xfrm>
            <a:off x="838200" y="1825625"/>
            <a:ext cx="3770641" cy="3779838"/>
          </a:xfrm>
          <a:prstGeom prst="rect">
            <a:avLst/>
          </a:prstGeom>
        </p:spPr>
      </p:pic>
    </p:spTree>
    <p:extLst>
      <p:ext uri="{BB962C8B-B14F-4D97-AF65-F5344CB8AC3E}">
        <p14:creationId xmlns:p14="http://schemas.microsoft.com/office/powerpoint/2010/main" val="24822429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pPr algn="just"/>
            <a:r>
              <a:rPr lang="fa-IR">
                <a:cs typeface="B Nazanin" panose="00000400000000000000" pitchFamily="2" charset="-78"/>
              </a:rPr>
              <a:t>بنا به تفسیر کسل (1392) از نظریه گیدنز، تشکیل کنش متقابل را میتوان به مثابه </a:t>
            </a:r>
            <a:r>
              <a:rPr lang="fa-IR">
                <a:solidFill>
                  <a:srgbClr val="FF0000"/>
                </a:solidFill>
                <a:cs typeface="B Nazanin" panose="00000400000000000000" pitchFamily="2" charset="-78"/>
              </a:rPr>
              <a:t>فعلیت یافتن حقوق و به اجرا گذاشتن تعهدات </a:t>
            </a:r>
            <a:r>
              <a:rPr lang="fa-IR">
                <a:cs typeface="B Nazanin" panose="00000400000000000000" pitchFamily="2" charset="-78"/>
              </a:rPr>
              <a:t>درک کرد. چیزی که برای هر یک از طرفین تعامل، حق است برای دیگری اجبار است. نمیتوان حقوق و انتظارات عاملیت را نادیده گرفت و همچنان انتظار داشت به تعهدات خود در قبال ساختارها پایبند بماند؛ بنابراین برای به فعلیت درآمدن مدارای اجتماعی، نیاز به همسازی تعهدات و حقوق است </a:t>
            </a:r>
          </a:p>
          <a:p>
            <a:endParaRPr lang="fa-IR"/>
          </a:p>
        </p:txBody>
      </p:sp>
      <p:sp>
        <p:nvSpPr>
          <p:cNvPr id="4" name="Flowchart: Alternate Process 3"/>
          <p:cNvSpPr/>
          <p:nvPr/>
        </p:nvSpPr>
        <p:spPr>
          <a:xfrm>
            <a:off x="838200" y="4290646"/>
            <a:ext cx="3488787" cy="1223889"/>
          </a:xfrm>
          <a:prstGeom prst="flowChartAlternateProcess">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a:solidFill>
                  <a:prstClr val="black"/>
                </a:solidFill>
                <a:cs typeface="B Nazanin" panose="00000400000000000000" pitchFamily="2" charset="-78"/>
              </a:rPr>
              <a:t>همسازی تعهدات و حقوق</a:t>
            </a:r>
            <a:endParaRPr lang="fa-IR"/>
          </a:p>
        </p:txBody>
      </p:sp>
    </p:spTree>
    <p:extLst>
      <p:ext uri="{BB962C8B-B14F-4D97-AF65-F5344CB8AC3E}">
        <p14:creationId xmlns:p14="http://schemas.microsoft.com/office/powerpoint/2010/main" val="353925779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cs typeface="B Nazanin" panose="00000400000000000000" pitchFamily="2" charset="-78"/>
            </a:endParaRPr>
          </a:p>
        </p:txBody>
      </p:sp>
      <p:sp>
        <p:nvSpPr>
          <p:cNvPr id="3" name="Content Placeholder 2"/>
          <p:cNvSpPr>
            <a:spLocks noGrp="1"/>
          </p:cNvSpPr>
          <p:nvPr>
            <p:ph idx="1"/>
          </p:nvPr>
        </p:nvSpPr>
        <p:spPr/>
        <p:txBody>
          <a:bodyPr>
            <a:normAutofit/>
          </a:bodyPr>
          <a:lstStyle/>
          <a:p>
            <a:pPr algn="just"/>
            <a:r>
              <a:rPr lang="fa-IR">
                <a:cs typeface="B Nazanin" panose="00000400000000000000" pitchFamily="2" charset="-78"/>
              </a:rPr>
              <a:t>مدارای اجتماعی به معنی </a:t>
            </a:r>
            <a:r>
              <a:rPr lang="fa-IR" smtClean="0">
                <a:cs typeface="B Nazanin" panose="00000400000000000000" pitchFamily="2" charset="-78"/>
              </a:rPr>
              <a:t>«</a:t>
            </a:r>
            <a:r>
              <a:rPr lang="fa-IR" smtClean="0">
                <a:solidFill>
                  <a:srgbClr val="FF0000"/>
                </a:solidFill>
                <a:cs typeface="B Nazanin" panose="00000400000000000000" pitchFamily="2" charset="-78"/>
              </a:rPr>
              <a:t>وضعیتی</a:t>
            </a:r>
            <a:r>
              <a:rPr lang="fa-IR">
                <a:cs typeface="B Nazanin" panose="00000400000000000000" pitchFamily="2" charset="-78"/>
              </a:rPr>
              <a:t>» است که فرد بتواند تعهداتی را بهجا آورده و </a:t>
            </a:r>
            <a:r>
              <a:rPr lang="fa-IR" smtClean="0">
                <a:cs typeface="B Nazanin" panose="00000400000000000000" pitchFamily="2" charset="-78"/>
              </a:rPr>
              <a:t>به حقوقی </a:t>
            </a:r>
            <a:r>
              <a:rPr lang="fa-IR">
                <a:cs typeface="B Nazanin" panose="00000400000000000000" pitchFamily="2" charset="-78"/>
              </a:rPr>
              <a:t>دست یابد. زمانی که انتظار بر این باشد اجبار یا تعهد خاصی بدون برآورده </a:t>
            </a:r>
            <a:r>
              <a:rPr lang="fa-IR" smtClean="0">
                <a:cs typeface="B Nazanin" panose="00000400000000000000" pitchFamily="2" charset="-78"/>
              </a:rPr>
              <a:t>شدن حقوق </a:t>
            </a:r>
            <a:r>
              <a:rPr lang="fa-IR">
                <a:cs typeface="B Nazanin" panose="00000400000000000000" pitchFamily="2" charset="-78"/>
              </a:rPr>
              <a:t>طرف مقابل مورد پذیرش قرار گیرد، عاملیت از پذیرش آن سر باز زده، در پی </a:t>
            </a:r>
            <a:r>
              <a:rPr lang="fa-IR" smtClean="0">
                <a:cs typeface="B Nazanin" panose="00000400000000000000" pitchFamily="2" charset="-78"/>
              </a:rPr>
              <a:t>دستیابی به </a:t>
            </a:r>
            <a:r>
              <a:rPr lang="fa-IR">
                <a:cs typeface="B Nazanin" panose="00000400000000000000" pitchFamily="2" charset="-78"/>
              </a:rPr>
              <a:t>حقوق خود و برآورده شدن انتظارات خواهد بود. در این شرایط است که نظم مختل </a:t>
            </a:r>
            <a:r>
              <a:rPr lang="fa-IR" smtClean="0">
                <a:cs typeface="B Nazanin" panose="00000400000000000000" pitchFamily="2" charset="-78"/>
              </a:rPr>
              <a:t>میشود. نادیده </a:t>
            </a:r>
            <a:r>
              <a:rPr lang="fa-IR">
                <a:cs typeface="B Nazanin" panose="00000400000000000000" pitchFamily="2" charset="-78"/>
              </a:rPr>
              <a:t>انگاشتن حقوق و انتظارات هر یک از طرفین </a:t>
            </a:r>
            <a:r>
              <a:rPr lang="fa-IR" smtClean="0">
                <a:cs typeface="B Nazanin" panose="00000400000000000000" pitchFamily="2" charset="-78"/>
              </a:rPr>
              <a:t>تعامل، چالش هایی </a:t>
            </a:r>
            <a:r>
              <a:rPr lang="fa-IR">
                <a:cs typeface="B Nazanin" panose="00000400000000000000" pitchFamily="2" charset="-78"/>
              </a:rPr>
              <a:t>را ایجاد </a:t>
            </a:r>
            <a:r>
              <a:rPr lang="fa-IR" smtClean="0">
                <a:cs typeface="B Nazanin" panose="00000400000000000000" pitchFamily="2" charset="-78"/>
              </a:rPr>
              <a:t>می کند</a:t>
            </a:r>
            <a:r>
              <a:rPr lang="fa-IR">
                <a:cs typeface="B Nazanin" panose="00000400000000000000" pitchFamily="2" charset="-78"/>
              </a:rPr>
              <a:t>. </a:t>
            </a:r>
            <a:r>
              <a:rPr lang="fa-IR" smtClean="0">
                <a:cs typeface="B Nazanin" panose="00000400000000000000" pitchFamily="2" charset="-78"/>
              </a:rPr>
              <a:t>عامل به دنبال </a:t>
            </a:r>
            <a:r>
              <a:rPr lang="fa-IR">
                <a:cs typeface="B Nazanin" panose="00000400000000000000" pitchFamily="2" charset="-78"/>
              </a:rPr>
              <a:t>منافع و مرتفع کردن نیازهای خود، مسیرهای </a:t>
            </a:r>
            <a:r>
              <a:rPr lang="fa-IR" smtClean="0">
                <a:cs typeface="B Nazanin" panose="00000400000000000000" pitchFamily="2" charset="-78"/>
              </a:rPr>
              <a:t>خلاقانه ای </a:t>
            </a:r>
            <a:r>
              <a:rPr lang="fa-IR">
                <a:cs typeface="B Nazanin" panose="00000400000000000000" pitchFamily="2" charset="-78"/>
              </a:rPr>
              <a:t>را انتخاب میکند و </a:t>
            </a:r>
            <a:r>
              <a:rPr lang="fa-IR" smtClean="0">
                <a:cs typeface="B Nazanin" panose="00000400000000000000" pitchFamily="2" charset="-78"/>
              </a:rPr>
              <a:t>راه برای رفتارهای </a:t>
            </a:r>
            <a:r>
              <a:rPr lang="fa-IR">
                <a:cs typeface="B Nazanin" panose="00000400000000000000" pitchFamily="2" charset="-78"/>
              </a:rPr>
              <a:t>خلاقانه بدون چارچوب باز میشود. </a:t>
            </a:r>
            <a:endParaRPr lang="fa-IR" smtClean="0">
              <a:cs typeface="B Nazanin" panose="00000400000000000000" pitchFamily="2" charset="-78"/>
            </a:endParaRPr>
          </a:p>
          <a:p>
            <a:pPr algn="just"/>
            <a:endParaRPr lang="fa-IR">
              <a:cs typeface="B Nazanin" panose="00000400000000000000" pitchFamily="2" charset="-78"/>
            </a:endParaRPr>
          </a:p>
        </p:txBody>
      </p:sp>
      <p:sp>
        <p:nvSpPr>
          <p:cNvPr id="4" name="Flowchart: Alternate Process 3"/>
          <p:cNvSpPr/>
          <p:nvPr/>
        </p:nvSpPr>
        <p:spPr>
          <a:xfrm>
            <a:off x="838200" y="4431323"/>
            <a:ext cx="3291840" cy="1308295"/>
          </a:xfrm>
          <a:prstGeom prst="flowChartAlternateProcess">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a:solidFill>
                  <a:prstClr val="black"/>
                </a:solidFill>
                <a:cs typeface="B Nazanin" panose="00000400000000000000" pitchFamily="2" charset="-78"/>
              </a:rPr>
              <a:t>رفتارهای خلاقانه</a:t>
            </a:r>
            <a:endParaRPr lang="fa-IR"/>
          </a:p>
        </p:txBody>
      </p:sp>
    </p:spTree>
    <p:extLst>
      <p:ext uri="{BB962C8B-B14F-4D97-AF65-F5344CB8AC3E}">
        <p14:creationId xmlns:p14="http://schemas.microsoft.com/office/powerpoint/2010/main" val="124973245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pPr algn="just"/>
            <a:r>
              <a:rPr lang="fa-IR">
                <a:cs typeface="B Nazanin" panose="00000400000000000000" pitchFamily="2" charset="-78"/>
              </a:rPr>
              <a:t>این عاملیت محوری میتواند منجر به آنارشی شود. از طرف دیگر ساختار محوری نیز موجب دیکتاتوری شده و جامعه دچار</a:t>
            </a:r>
            <a:r>
              <a:rPr lang="fa-IR" b="1">
                <a:solidFill>
                  <a:srgbClr val="FF0000"/>
                </a:solidFill>
                <a:cs typeface="B Nazanin" panose="00000400000000000000" pitchFamily="2" charset="-78"/>
              </a:rPr>
              <a:t> ایستایی </a:t>
            </a:r>
            <a:r>
              <a:rPr lang="fa-IR">
                <a:cs typeface="B Nazanin" panose="00000400000000000000" pitchFamily="2" charset="-78"/>
              </a:rPr>
              <a:t>می ود. ش در این صورت فرایند </a:t>
            </a:r>
            <a:r>
              <a:rPr lang="fa-IR" smtClean="0">
                <a:cs typeface="B Nazanin" panose="00000400000000000000" pitchFamily="2" charset="-78"/>
              </a:rPr>
              <a:t>بازاندیشانه ای </a:t>
            </a:r>
            <a:r>
              <a:rPr lang="fa-IR">
                <a:cs typeface="B Nazanin" panose="00000400000000000000" pitchFamily="2" charset="-78"/>
              </a:rPr>
              <a:t>که باید بین عاملیت و ساختار باشد و منجر به شکلگیری کنشی شود که هم به نفع عاملیت و هم به نفع ساختار است و انتظارات هر دو را برآورده میکند، شکل نمیگیرد. وضعیت مدارای اجتماعی دو رو دارد: ساختار و عاملیت. هر چقدر همسازی این دو رویه با هم بیشتر باشد، ساختاربندی قویتر است و بستر بهتری برای کنش مداراجویانه فراهم میشود </a:t>
            </a:r>
          </a:p>
          <a:p>
            <a:endParaRPr lang="fa-IR"/>
          </a:p>
        </p:txBody>
      </p:sp>
      <p:sp>
        <p:nvSpPr>
          <p:cNvPr id="4" name="Flowchart: Alternate Process 3"/>
          <p:cNvSpPr/>
          <p:nvPr/>
        </p:nvSpPr>
        <p:spPr>
          <a:xfrm>
            <a:off x="838200" y="4600136"/>
            <a:ext cx="2980041" cy="922168"/>
          </a:xfrm>
          <a:prstGeom prst="flowChartAlternateProcess">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a:solidFill>
                  <a:prstClr val="black"/>
                </a:solidFill>
                <a:cs typeface="B Nazanin" panose="00000400000000000000" pitchFamily="2" charset="-78"/>
              </a:rPr>
              <a:t> کنش مداراجویانه </a:t>
            </a:r>
            <a:endParaRPr lang="fa-IR"/>
          </a:p>
        </p:txBody>
      </p:sp>
    </p:spTree>
    <p:extLst>
      <p:ext uri="{BB962C8B-B14F-4D97-AF65-F5344CB8AC3E}">
        <p14:creationId xmlns:p14="http://schemas.microsoft.com/office/powerpoint/2010/main" val="427300774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cs typeface="B Nazanin" panose="00000400000000000000" pitchFamily="2" charset="-78"/>
            </a:endParaRPr>
          </a:p>
        </p:txBody>
      </p:sp>
      <p:sp>
        <p:nvSpPr>
          <p:cNvPr id="3" name="Content Placeholder 2"/>
          <p:cNvSpPr>
            <a:spLocks noGrp="1"/>
          </p:cNvSpPr>
          <p:nvPr>
            <p:ph idx="1"/>
          </p:nvPr>
        </p:nvSpPr>
        <p:spPr/>
        <p:txBody>
          <a:bodyPr>
            <a:normAutofit/>
          </a:bodyPr>
          <a:lstStyle/>
          <a:p>
            <a:pPr algn="just"/>
            <a:r>
              <a:rPr lang="fa-IR">
                <a:cs typeface="B Nazanin" panose="00000400000000000000" pitchFamily="2" charset="-78"/>
              </a:rPr>
              <a:t>بنابراین اجتماعیمدارای وضعیتی است که افراد ضمن آگاهی نسبت به </a:t>
            </a:r>
            <a:r>
              <a:rPr lang="fa-IR" smtClean="0">
                <a:cs typeface="B Nazanin" panose="00000400000000000000" pitchFamily="2" charset="-78"/>
              </a:rPr>
              <a:t>منافع دیدگاه دارای </a:t>
            </a:r>
            <a:r>
              <a:rPr lang="fa-IR">
                <a:cs typeface="B Nazanin" panose="00000400000000000000" pitchFamily="2" charset="-78"/>
              </a:rPr>
              <a:t>،خود و جامعه و انتظارات ها و </a:t>
            </a:r>
            <a:r>
              <a:rPr lang="fa-IR" smtClean="0">
                <a:cs typeface="B Nazanin" panose="00000400000000000000" pitchFamily="2" charset="-78"/>
              </a:rPr>
              <a:t>روش های </a:t>
            </a:r>
            <a:r>
              <a:rPr lang="fa-IR">
                <a:cs typeface="B Nazanin" panose="00000400000000000000" pitchFamily="2" charset="-78"/>
              </a:rPr>
              <a:t>زندگی متفاوتی بوده و در یک اجتماع </a:t>
            </a:r>
            <a:r>
              <a:rPr lang="fa-IR" smtClean="0">
                <a:cs typeface="B Nazanin" panose="00000400000000000000" pitchFamily="2" charset="-78"/>
              </a:rPr>
              <a:t> واحد  همزیستی </a:t>
            </a:r>
            <a:r>
              <a:rPr lang="fa-IR">
                <a:cs typeface="B Nazanin" panose="00000400000000000000" pitchFamily="2" charset="-78"/>
              </a:rPr>
              <a:t>و همسازی دارند. مدارا سازهای اجتماعی است که در فرایند </a:t>
            </a:r>
            <a:r>
              <a:rPr lang="fa-IR" smtClean="0">
                <a:cs typeface="B Nazanin" panose="00000400000000000000" pitchFamily="2" charset="-78"/>
              </a:rPr>
              <a:t>بازاندیشانه عاملیت </a:t>
            </a:r>
            <a:r>
              <a:rPr lang="fa-IR">
                <a:cs typeface="B Nazanin" panose="00000400000000000000" pitchFamily="2" charset="-78"/>
              </a:rPr>
              <a:t>با ساختار، در هر سیستم اجتماعی تولید و بازتولید میشود. در واقع در </a:t>
            </a:r>
            <a:r>
              <a:rPr lang="fa-IR" smtClean="0">
                <a:cs typeface="B Nazanin" panose="00000400000000000000" pitchFamily="2" charset="-78"/>
              </a:rPr>
              <a:t>فرایند بازاندیشی </a:t>
            </a:r>
            <a:r>
              <a:rPr lang="fa-IR">
                <a:cs typeface="B Nazanin" panose="00000400000000000000" pitchFamily="2" charset="-78"/>
              </a:rPr>
              <a:t>بین عاملیت و ساختار، مدارا ساخت و برساخت میشود. خصیصه عاملیت پویایی </a:t>
            </a:r>
            <a:r>
              <a:rPr lang="fa-IR" smtClean="0">
                <a:cs typeface="B Nazanin" panose="00000400000000000000" pitchFamily="2" charset="-78"/>
              </a:rPr>
              <a:t>و خصیصه </a:t>
            </a:r>
            <a:r>
              <a:rPr lang="fa-IR">
                <a:cs typeface="B Nazanin" panose="00000400000000000000" pitchFamily="2" charset="-78"/>
              </a:rPr>
              <a:t>ساختار پایداری را ایجاد میکند نی؛ </a:t>
            </a:r>
            <a:br>
              <a:rPr lang="fa-IR">
                <a:cs typeface="B Nazanin" panose="00000400000000000000" pitchFamily="2" charset="-78"/>
              </a:rPr>
            </a:br>
            <a:endParaRPr lang="fa-IR">
              <a:cs typeface="B Nazanin" panose="00000400000000000000" pitchFamily="2" charset="-78"/>
            </a:endParaRPr>
          </a:p>
        </p:txBody>
      </p:sp>
    </p:spTree>
    <p:extLst>
      <p:ext uri="{BB962C8B-B14F-4D97-AF65-F5344CB8AC3E}">
        <p14:creationId xmlns:p14="http://schemas.microsoft.com/office/powerpoint/2010/main" val="94955121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pPr algn="just"/>
            <a:r>
              <a:rPr lang="fa-IR">
                <a:cs typeface="B Nazanin" panose="00000400000000000000" pitchFamily="2" charset="-78"/>
              </a:rPr>
              <a:t>بنابرا </a:t>
            </a:r>
            <a:r>
              <a:rPr lang="fa-IR" smtClean="0">
                <a:cs typeface="B Nazanin" panose="00000400000000000000" pitchFamily="2" charset="-78"/>
              </a:rPr>
              <a:t>می توانیم بگوییم </a:t>
            </a:r>
            <a:r>
              <a:rPr lang="fa-IR">
                <a:cs typeface="B Nazanin" panose="00000400000000000000" pitchFamily="2" charset="-78"/>
              </a:rPr>
              <a:t>مدارا پویا و پایدار است. مدارای اجتماعی </a:t>
            </a:r>
            <a:r>
              <a:rPr lang="fa-IR" b="1">
                <a:solidFill>
                  <a:srgbClr val="FF0000"/>
                </a:solidFill>
                <a:cs typeface="B Nazanin" panose="00000400000000000000" pitchFamily="2" charset="-78"/>
              </a:rPr>
              <a:t>درک و پذیرش نیازهای ساختار و عاملیت از یکدیگر </a:t>
            </a:r>
            <a:r>
              <a:rPr lang="fa-IR">
                <a:cs typeface="B Nazanin" panose="00000400000000000000" pitchFamily="2" charset="-78"/>
              </a:rPr>
              <a:t>است و </a:t>
            </a:r>
            <a:r>
              <a:rPr lang="fa-IR" smtClean="0">
                <a:cs typeface="B Nazanin" panose="00000400000000000000" pitchFamily="2" charset="-78"/>
              </a:rPr>
              <a:t>به واسطه </a:t>
            </a:r>
            <a:r>
              <a:rPr lang="fa-IR">
                <a:cs typeface="B Nazanin" panose="00000400000000000000" pitchFamily="2" charset="-78"/>
              </a:rPr>
              <a:t>هماهنگی ساختار و عاملیت پدید میآید. هماهنگی به این معنا که نیازهای عاملیت و ساختار را به رسمیت بشناسیم. مدارای اجتماعی، جنبه ساختاری و عاملیتی دارد و ترکیبی از توانایی خلاقانه (به نفع فرد) و توانایی </a:t>
            </a:r>
            <a:r>
              <a:rPr lang="fa-IR" smtClean="0">
                <a:cs typeface="B Nazanin" panose="00000400000000000000" pitchFamily="2" charset="-78"/>
              </a:rPr>
              <a:t>عقلانی (به </a:t>
            </a:r>
            <a:r>
              <a:rPr lang="fa-IR">
                <a:cs typeface="B Nazanin" panose="00000400000000000000" pitchFamily="2" charset="-78"/>
              </a:rPr>
              <a:t>نفع جامعه) را با خود به همراه دارد. </a:t>
            </a:r>
          </a:p>
          <a:p>
            <a:endParaRPr lang="fa-IR"/>
          </a:p>
        </p:txBody>
      </p:sp>
    </p:spTree>
    <p:extLst>
      <p:ext uri="{BB962C8B-B14F-4D97-AF65-F5344CB8AC3E}">
        <p14:creationId xmlns:p14="http://schemas.microsoft.com/office/powerpoint/2010/main" val="90821340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3075" y="393260"/>
            <a:ext cx="10374453" cy="1325563"/>
          </a:xfrm>
        </p:spPr>
        <p:txBody>
          <a:bodyPr/>
          <a:lstStyle/>
          <a:p>
            <a:pPr algn="ctr"/>
            <a:r>
              <a:rPr lang="fa-IR" b="1" smtClean="0">
                <a:solidFill>
                  <a:srgbClr val="FF0000"/>
                </a:solidFill>
                <a:cs typeface="B Nazanin" panose="00000400000000000000" pitchFamily="2" charset="-78"/>
              </a:rPr>
              <a:t>3-2 اعتبار پرسشنامه</a:t>
            </a:r>
            <a:r>
              <a:rPr lang="fa-IR" b="1">
                <a:solidFill>
                  <a:srgbClr val="FF0000"/>
                </a:solidFill>
                <a:cs typeface="B Nazanin" panose="00000400000000000000" pitchFamily="2" charset="-78"/>
              </a:rPr>
              <a:t/>
            </a:r>
            <a:br>
              <a:rPr lang="fa-IR" b="1">
                <a:solidFill>
                  <a:srgbClr val="FF0000"/>
                </a:solidFill>
                <a:cs typeface="B Nazanin" panose="00000400000000000000" pitchFamily="2" charset="-78"/>
              </a:rPr>
            </a:br>
            <a:r>
              <a:rPr lang="fa-IR" b="1">
                <a:solidFill>
                  <a:srgbClr val="FF0000"/>
                </a:solidFill>
                <a:cs typeface="B Nazanin" panose="00000400000000000000" pitchFamily="2" charset="-78"/>
              </a:rPr>
              <a:t>. </a:t>
            </a:r>
            <a:r>
              <a:rPr lang="fa-IR" b="1" smtClean="0">
                <a:solidFill>
                  <a:srgbClr val="FF0000"/>
                </a:solidFill>
                <a:cs typeface="B Nazanin" panose="00000400000000000000" pitchFamily="2" charset="-78"/>
              </a:rPr>
              <a:t>3-2-1 اعتبار </a:t>
            </a:r>
            <a:r>
              <a:rPr lang="fa-IR" b="1">
                <a:solidFill>
                  <a:srgbClr val="FF0000"/>
                </a:solidFill>
                <a:cs typeface="B Nazanin" panose="00000400000000000000" pitchFamily="2" charset="-78"/>
              </a:rPr>
              <a:t>محتوا</a:t>
            </a:r>
            <a:endParaRPr lang="fa-IR">
              <a:solidFill>
                <a:srgbClr val="FF0000"/>
              </a:solidFill>
              <a:cs typeface="B Nazanin" panose="00000400000000000000" pitchFamily="2" charset="-78"/>
            </a:endParaRPr>
          </a:p>
        </p:txBody>
      </p:sp>
      <p:sp>
        <p:nvSpPr>
          <p:cNvPr id="3" name="Content Placeholder 2"/>
          <p:cNvSpPr>
            <a:spLocks noGrp="1"/>
          </p:cNvSpPr>
          <p:nvPr>
            <p:ph idx="1"/>
          </p:nvPr>
        </p:nvSpPr>
        <p:spPr>
          <a:xfrm>
            <a:off x="923075" y="1853760"/>
            <a:ext cx="10374453" cy="4351338"/>
          </a:xfrm>
        </p:spPr>
        <p:txBody>
          <a:bodyPr>
            <a:normAutofit/>
          </a:bodyPr>
          <a:lstStyle/>
          <a:p>
            <a:pPr algn="just"/>
            <a:r>
              <a:rPr lang="fa-IR" smtClean="0">
                <a:cs typeface="B Nazanin" panose="00000400000000000000" pitchFamily="2" charset="-78"/>
              </a:rPr>
              <a:t>اعتبار </a:t>
            </a:r>
            <a:r>
              <a:rPr lang="fa-IR">
                <a:cs typeface="B Nazanin" panose="00000400000000000000" pitchFamily="2" charset="-78"/>
              </a:rPr>
              <a:t>محتوای یک ابزار </a:t>
            </a:r>
            <a:r>
              <a:rPr lang="fa-IR" smtClean="0">
                <a:cs typeface="B Nazanin" panose="00000400000000000000" pitchFamily="2" charset="-78"/>
              </a:rPr>
              <a:t>اندازه گیری </a:t>
            </a:r>
            <a:r>
              <a:rPr lang="fa-IR">
                <a:cs typeface="B Nazanin" panose="00000400000000000000" pitchFamily="2" charset="-78"/>
              </a:rPr>
              <a:t>به </a:t>
            </a:r>
            <a:r>
              <a:rPr lang="fa-IR" b="1">
                <a:solidFill>
                  <a:srgbClr val="FF0000"/>
                </a:solidFill>
                <a:cs typeface="B Nazanin" panose="00000400000000000000" pitchFamily="2" charset="-78"/>
              </a:rPr>
              <a:t>سؤالهای </a:t>
            </a:r>
            <a:r>
              <a:rPr lang="fa-IR" b="1" smtClean="0">
                <a:solidFill>
                  <a:srgbClr val="FF0000"/>
                </a:solidFill>
                <a:cs typeface="B Nazanin" panose="00000400000000000000" pitchFamily="2" charset="-78"/>
              </a:rPr>
              <a:t>تشکیل دهنده </a:t>
            </a:r>
            <a:r>
              <a:rPr lang="fa-IR" b="1">
                <a:solidFill>
                  <a:srgbClr val="FF0000"/>
                </a:solidFill>
                <a:cs typeface="B Nazanin" panose="00000400000000000000" pitchFamily="2" charset="-78"/>
              </a:rPr>
              <a:t>آن </a:t>
            </a:r>
            <a:r>
              <a:rPr lang="fa-IR">
                <a:cs typeface="B Nazanin" panose="00000400000000000000" pitchFamily="2" charset="-78"/>
              </a:rPr>
              <a:t>بستگی دارد. اگر </a:t>
            </a:r>
            <a:r>
              <a:rPr lang="fa-IR" smtClean="0">
                <a:cs typeface="B Nazanin" panose="00000400000000000000" pitchFamily="2" charset="-78"/>
              </a:rPr>
              <a:t>سؤالهای ابزار</a:t>
            </a:r>
            <a:r>
              <a:rPr lang="fa-IR">
                <a:cs typeface="B Nazanin" panose="00000400000000000000" pitchFamily="2" charset="-78"/>
              </a:rPr>
              <a:t>، معرف ویژگیها و مهارتهای </a:t>
            </a:r>
            <a:r>
              <a:rPr lang="fa-IR" smtClean="0">
                <a:cs typeface="B Nazanin" panose="00000400000000000000" pitchFamily="2" charset="-78"/>
              </a:rPr>
              <a:t>ویژه ای </a:t>
            </a:r>
            <a:r>
              <a:rPr lang="fa-IR">
                <a:cs typeface="B Nazanin" panose="00000400000000000000" pitchFamily="2" charset="-78"/>
              </a:rPr>
              <a:t>باشد که محقق قصد </a:t>
            </a:r>
            <a:r>
              <a:rPr lang="fa-IR" smtClean="0">
                <a:cs typeface="B Nazanin" panose="00000400000000000000" pitchFamily="2" charset="-78"/>
              </a:rPr>
              <a:t>اندازه گیری </a:t>
            </a:r>
            <a:r>
              <a:rPr lang="fa-IR">
                <a:cs typeface="B Nazanin" panose="00000400000000000000" pitchFamily="2" charset="-78"/>
              </a:rPr>
              <a:t>آن را داشته </a:t>
            </a:r>
            <a:r>
              <a:rPr lang="fa-IR" smtClean="0">
                <a:cs typeface="B Nazanin" panose="00000400000000000000" pitchFamily="2" charset="-78"/>
              </a:rPr>
              <a:t>باشند، آزمون </a:t>
            </a:r>
            <a:r>
              <a:rPr lang="fa-IR">
                <a:cs typeface="B Nazanin" panose="00000400000000000000" pitchFamily="2" charset="-78"/>
              </a:rPr>
              <a:t>دارای اعتبار محتوا است </a:t>
            </a:r>
            <a:r>
              <a:rPr lang="fa-IR" smtClean="0">
                <a:cs typeface="B Nazanin" panose="00000400000000000000" pitchFamily="2" charset="-78"/>
              </a:rPr>
              <a:t>(ببی، 1381، 275) برای </a:t>
            </a:r>
            <a:r>
              <a:rPr lang="fa-IR">
                <a:cs typeface="B Nazanin" panose="00000400000000000000" pitchFamily="2" charset="-78"/>
              </a:rPr>
              <a:t>اطمینان از اعتبار محتوا، پس </a:t>
            </a:r>
            <a:r>
              <a:rPr lang="fa-IR" smtClean="0">
                <a:cs typeface="B Nazanin" panose="00000400000000000000" pitchFamily="2" charset="-78"/>
              </a:rPr>
              <a:t>از مطالعه </a:t>
            </a:r>
            <a:r>
              <a:rPr lang="fa-IR">
                <a:cs typeface="B Nazanin" panose="00000400000000000000" pitchFamily="2" charset="-78"/>
              </a:rPr>
              <a:t>پیشینه نظری و تجربی </a:t>
            </a:r>
            <a:r>
              <a:rPr lang="fa-IR" smtClean="0">
                <a:cs typeface="B Nazanin" panose="00000400000000000000" pitchFamily="2" charset="-78"/>
              </a:rPr>
              <a:t>به طور </a:t>
            </a:r>
            <a:r>
              <a:rPr lang="fa-IR">
                <a:cs typeface="B Nazanin" panose="00000400000000000000" pitchFamily="2" charset="-78"/>
              </a:rPr>
              <a:t>کامل و مشخص کردن ابعاد مدارای اجتماعی، </a:t>
            </a:r>
            <a:r>
              <a:rPr lang="fa-IR" smtClean="0">
                <a:cs typeface="B Nazanin" panose="00000400000000000000" pitchFamily="2" charset="-78"/>
              </a:rPr>
              <a:t>تلاش شد </a:t>
            </a:r>
            <a:r>
              <a:rPr lang="fa-IR">
                <a:cs typeface="B Nazanin" panose="00000400000000000000" pitchFamily="2" charset="-78"/>
              </a:rPr>
              <a:t>تا </a:t>
            </a:r>
            <a:r>
              <a:rPr lang="fa-IR" smtClean="0">
                <a:cs typeface="B Nazanin" panose="00000400000000000000" pitchFamily="2" charset="-78"/>
              </a:rPr>
              <a:t>گویه ها </a:t>
            </a:r>
            <a:r>
              <a:rPr lang="fa-IR">
                <a:cs typeface="B Nazanin" panose="00000400000000000000" pitchFamily="2" charset="-78"/>
              </a:rPr>
              <a:t>به صورتی طراحی شود که متناسب با مفهوم آن بعد باشد. طی چندین </a:t>
            </a:r>
            <a:r>
              <a:rPr lang="fa-IR" smtClean="0">
                <a:cs typeface="B Nazanin" panose="00000400000000000000" pitchFamily="2" charset="-78"/>
              </a:rPr>
              <a:t>مرحله، گویه ها </a:t>
            </a:r>
            <a:r>
              <a:rPr lang="fa-IR">
                <a:cs typeface="B Nazanin" panose="00000400000000000000" pitchFamily="2" charset="-78"/>
              </a:rPr>
              <a:t>براساس معیارهای رعایت دستور زبان فارسی، استفاده از </a:t>
            </a:r>
            <a:r>
              <a:rPr lang="fa-IR" smtClean="0">
                <a:cs typeface="B Nazanin" panose="00000400000000000000" pitchFamily="2" charset="-78"/>
              </a:rPr>
              <a:t>واژه های </a:t>
            </a:r>
            <a:r>
              <a:rPr lang="fa-IR">
                <a:cs typeface="B Nazanin" panose="00000400000000000000" pitchFamily="2" charset="-78"/>
              </a:rPr>
              <a:t>مناسب، </a:t>
            </a:r>
            <a:r>
              <a:rPr lang="fa-IR" smtClean="0">
                <a:cs typeface="B Nazanin" panose="00000400000000000000" pitchFamily="2" charset="-78"/>
              </a:rPr>
              <a:t>قرارگیری عبارات </a:t>
            </a:r>
            <a:r>
              <a:rPr lang="fa-IR">
                <a:cs typeface="B Nazanin" panose="00000400000000000000" pitchFamily="2" charset="-78"/>
              </a:rPr>
              <a:t>در جای مناسب خود با اساتید متخصص و صاحبنظر در این زمینه بازخوانی و </a:t>
            </a:r>
            <a:r>
              <a:rPr lang="fa-IR" smtClean="0">
                <a:cs typeface="B Nazanin" panose="00000400000000000000" pitchFamily="2" charset="-78"/>
              </a:rPr>
              <a:t>مورد اصلاح </a:t>
            </a:r>
            <a:r>
              <a:rPr lang="fa-IR">
                <a:cs typeface="B Nazanin" panose="00000400000000000000" pitchFamily="2" charset="-78"/>
              </a:rPr>
              <a:t>قرار گرفت. </a:t>
            </a:r>
            <a:endParaRPr lang="fa-IR" smtClean="0">
              <a:cs typeface="B Nazanin" panose="00000400000000000000" pitchFamily="2" charset="-78"/>
            </a:endParaRPr>
          </a:p>
          <a:p>
            <a:pPr marL="0" indent="0" algn="just">
              <a:buNone/>
            </a:pPr>
            <a:r>
              <a:rPr lang="fa-IR">
                <a:cs typeface="B Nazanin" panose="00000400000000000000" pitchFamily="2" charset="-78"/>
              </a:rPr>
              <a:t/>
            </a:r>
            <a:br>
              <a:rPr lang="fa-IR">
                <a:cs typeface="B Nazanin" panose="00000400000000000000" pitchFamily="2" charset="-78"/>
              </a:rPr>
            </a:br>
            <a:endParaRPr lang="fa-IR">
              <a:cs typeface="B Nazanin" panose="00000400000000000000" pitchFamily="2" charset="-78"/>
            </a:endParaRPr>
          </a:p>
        </p:txBody>
      </p:sp>
      <p:sp>
        <p:nvSpPr>
          <p:cNvPr id="4" name="Flowchart: Alternate Process 3"/>
          <p:cNvSpPr/>
          <p:nvPr/>
        </p:nvSpPr>
        <p:spPr>
          <a:xfrm>
            <a:off x="923075" y="5106572"/>
            <a:ext cx="4135902" cy="379827"/>
          </a:xfrm>
          <a:prstGeom prst="flowChartAlternateProcess">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000" b="1">
                <a:solidFill>
                  <a:srgbClr val="00B0F0"/>
                </a:solidFill>
                <a:cs typeface="B Nazanin" panose="00000400000000000000" pitchFamily="2" charset="-78"/>
              </a:rPr>
              <a:t>ابعاد مدارای اجتماعی</a:t>
            </a:r>
            <a:endParaRPr lang="fa-IR" sz="2000" b="1">
              <a:solidFill>
                <a:srgbClr val="00B0F0"/>
              </a:solidFill>
            </a:endParaRPr>
          </a:p>
        </p:txBody>
      </p:sp>
    </p:spTree>
    <p:extLst>
      <p:ext uri="{BB962C8B-B14F-4D97-AF65-F5344CB8AC3E}">
        <p14:creationId xmlns:p14="http://schemas.microsoft.com/office/powerpoint/2010/main" val="252574625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b="1" smtClean="0">
                <a:solidFill>
                  <a:srgbClr val="FF0000"/>
                </a:solidFill>
                <a:cs typeface="B Nazanin" panose="00000400000000000000" pitchFamily="2" charset="-78"/>
              </a:rPr>
              <a:t>3-2-2 اعتبار</a:t>
            </a:r>
            <a:r>
              <a:rPr lang="fa-IR" b="1">
                <a:solidFill>
                  <a:srgbClr val="FF0000"/>
                </a:solidFill>
                <a:cs typeface="B Nazanin" panose="00000400000000000000" pitchFamily="2" charset="-78"/>
              </a:rPr>
              <a:t>صوری</a:t>
            </a:r>
            <a:r>
              <a:rPr lang="fa-IR" b="1" smtClean="0">
                <a:solidFill>
                  <a:srgbClr val="FF0000"/>
                </a:solidFill>
                <a:cs typeface="B Nazanin" panose="00000400000000000000" pitchFamily="2" charset="-78"/>
              </a:rPr>
              <a:t> </a:t>
            </a:r>
            <a:endParaRPr lang="fa-IR">
              <a:solidFill>
                <a:srgbClr val="FF0000"/>
              </a:solidFill>
              <a:cs typeface="B Nazanin" panose="00000400000000000000" pitchFamily="2" charset="-78"/>
            </a:endParaRPr>
          </a:p>
        </p:txBody>
      </p:sp>
      <p:sp>
        <p:nvSpPr>
          <p:cNvPr id="3" name="Content Placeholder 2"/>
          <p:cNvSpPr>
            <a:spLocks noGrp="1"/>
          </p:cNvSpPr>
          <p:nvPr>
            <p:ph idx="1"/>
          </p:nvPr>
        </p:nvSpPr>
        <p:spPr/>
        <p:txBody>
          <a:bodyPr>
            <a:normAutofit/>
          </a:bodyPr>
          <a:lstStyle/>
          <a:p>
            <a:pPr algn="just"/>
            <a:r>
              <a:rPr lang="fa-IR" smtClean="0">
                <a:cs typeface="B Nazanin" panose="00000400000000000000" pitchFamily="2" charset="-78"/>
              </a:rPr>
              <a:t>مفهوم </a:t>
            </a:r>
            <a:r>
              <a:rPr lang="fa-IR">
                <a:cs typeface="B Nazanin" panose="00000400000000000000" pitchFamily="2" charset="-78"/>
              </a:rPr>
              <a:t>اعتبار صوری بر ارزیابی ذهنی پژوهشگر از اعتبار وسیله اندازهگیری استوار است و </a:t>
            </a:r>
            <a:r>
              <a:rPr lang="fa-IR" smtClean="0">
                <a:cs typeface="B Nazanin" panose="00000400000000000000" pitchFamily="2" charset="-78"/>
              </a:rPr>
              <a:t>در عمل </a:t>
            </a:r>
            <a:r>
              <a:rPr lang="fa-IR">
                <a:cs typeface="B Nazanin" panose="00000400000000000000" pitchFamily="2" charset="-78"/>
              </a:rPr>
              <a:t>با این سؤال سروکار دارد که آیا وسیله اندازهگیری، واقعاً آن چیزی را که محقق میخواهد</a:t>
            </a:r>
            <a:br>
              <a:rPr lang="fa-IR">
                <a:cs typeface="B Nazanin" panose="00000400000000000000" pitchFamily="2" charset="-78"/>
              </a:rPr>
            </a:br>
            <a:r>
              <a:rPr lang="fa-IR" smtClean="0">
                <a:cs typeface="B Nazanin" panose="00000400000000000000" pitchFamily="2" charset="-78"/>
              </a:rPr>
              <a:t>اندازه گیری </a:t>
            </a:r>
            <a:r>
              <a:rPr lang="fa-IR">
                <a:cs typeface="B Nazanin" panose="00000400000000000000" pitchFamily="2" charset="-78"/>
              </a:rPr>
              <a:t>میکند (</a:t>
            </a:r>
            <a:r>
              <a:rPr lang="fa-IR" smtClean="0">
                <a:cs typeface="B Nazanin" panose="00000400000000000000" pitchFamily="2" charset="-78"/>
              </a:rPr>
              <a:t>ازکیا،1382، 861) برای </a:t>
            </a:r>
            <a:r>
              <a:rPr lang="fa-IR">
                <a:cs typeface="B Nazanin" panose="00000400000000000000" pitchFamily="2" charset="-78"/>
              </a:rPr>
              <a:t>تعیین اعتبار صوری ابتدا با </a:t>
            </a:r>
            <a:r>
              <a:rPr lang="fa-IR" smtClean="0">
                <a:cs typeface="B Nazanin" panose="00000400000000000000" pitchFamily="2" charset="-78"/>
              </a:rPr>
              <a:t>10 نفر </a:t>
            </a:r>
            <a:r>
              <a:rPr lang="fa-IR">
                <a:cs typeface="B Nazanin" panose="00000400000000000000" pitchFamily="2" charset="-78"/>
              </a:rPr>
              <a:t>از دانشجویان</a:t>
            </a:r>
            <a:br>
              <a:rPr lang="fa-IR">
                <a:cs typeface="B Nazanin" panose="00000400000000000000" pitchFamily="2" charset="-78"/>
              </a:rPr>
            </a:br>
            <a:r>
              <a:rPr lang="fa-IR">
                <a:cs typeface="B Nazanin" panose="00000400000000000000" pitchFamily="2" charset="-78"/>
              </a:rPr>
              <a:t>دکتری جامعهشناسی، در رابطه با سطح دشواری، میزان تناسب و ابهام در مورد کلمات، عبارات</a:t>
            </a:r>
            <a:br>
              <a:rPr lang="fa-IR">
                <a:cs typeface="B Nazanin" panose="00000400000000000000" pitchFamily="2" charset="-78"/>
              </a:rPr>
            </a:br>
            <a:r>
              <a:rPr lang="fa-IR">
                <a:cs typeface="B Nazanin" panose="00000400000000000000" pitchFamily="2" charset="-78"/>
              </a:rPr>
              <a:t>و جملات ابزار مشورت شد. پس از اصلاح این موارد، در گام بعد بهمنظور کاهش و حذف </a:t>
            </a:r>
            <a:r>
              <a:rPr lang="fa-IR" smtClean="0">
                <a:cs typeface="B Nazanin" panose="00000400000000000000" pitchFamily="2" charset="-78"/>
              </a:rPr>
              <a:t>عبارت نامناسب </a:t>
            </a:r>
            <a:r>
              <a:rPr lang="fa-IR">
                <a:cs typeface="B Nazanin" panose="00000400000000000000" pitchFamily="2" charset="-78"/>
              </a:rPr>
              <a:t>و همچنین تعیین اهمیت هر یک از گویهها، از نظرات افراد متخصص و صاحبنظردر این مرحله با چند نفر از اساتید صاحبنام جامعهشناسی و صاحبنظر در حوزه مدارا و روش تحقیق مشورت شد </a:t>
            </a:r>
            <a:r>
              <a:rPr lang="fa-IR" smtClean="0">
                <a:cs typeface="B Nazanin" panose="00000400000000000000" pitchFamily="2" charset="-78"/>
              </a:rPr>
              <a:t> </a:t>
            </a:r>
            <a:endParaRPr lang="fa-IR">
              <a:cs typeface="B Nazanin" panose="00000400000000000000" pitchFamily="2" charset="-78"/>
            </a:endParaRPr>
          </a:p>
        </p:txBody>
      </p:sp>
      <p:sp>
        <p:nvSpPr>
          <p:cNvPr id="4" name="Flowchart: Alternate Process 3"/>
          <p:cNvSpPr/>
          <p:nvPr/>
        </p:nvSpPr>
        <p:spPr>
          <a:xfrm>
            <a:off x="838200" y="4839286"/>
            <a:ext cx="5134708" cy="900333"/>
          </a:xfrm>
          <a:prstGeom prst="flowChartAlternateProcess">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b="1">
                <a:solidFill>
                  <a:schemeClr val="tx1"/>
                </a:solidFill>
                <a:cs typeface="B Nazanin" panose="00000400000000000000" pitchFamily="2" charset="-78"/>
              </a:rPr>
              <a:t>آیا وسیله اندازهگیری، واقعاً آن چیزی را که محقق میخواهد</a:t>
            </a:r>
            <a:br>
              <a:rPr lang="fa-IR" b="1">
                <a:solidFill>
                  <a:schemeClr val="tx1"/>
                </a:solidFill>
                <a:cs typeface="B Nazanin" panose="00000400000000000000" pitchFamily="2" charset="-78"/>
              </a:rPr>
            </a:br>
            <a:r>
              <a:rPr lang="fa-IR" b="1">
                <a:solidFill>
                  <a:schemeClr val="tx1"/>
                </a:solidFill>
                <a:cs typeface="B Nazanin" panose="00000400000000000000" pitchFamily="2" charset="-78"/>
              </a:rPr>
              <a:t>اندازه گیری میکند</a:t>
            </a:r>
            <a:endParaRPr lang="fa-IR" b="1">
              <a:solidFill>
                <a:schemeClr val="tx1"/>
              </a:solidFill>
            </a:endParaRPr>
          </a:p>
        </p:txBody>
      </p:sp>
    </p:spTree>
    <p:extLst>
      <p:ext uri="{BB962C8B-B14F-4D97-AF65-F5344CB8AC3E}">
        <p14:creationId xmlns:p14="http://schemas.microsoft.com/office/powerpoint/2010/main" val="151829038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cs typeface="B Nazanin" panose="00000400000000000000" pitchFamily="2" charset="-78"/>
            </a:endParaRPr>
          </a:p>
        </p:txBody>
      </p:sp>
      <p:sp>
        <p:nvSpPr>
          <p:cNvPr id="3" name="Content Placeholder 2"/>
          <p:cNvSpPr>
            <a:spLocks noGrp="1"/>
          </p:cNvSpPr>
          <p:nvPr>
            <p:ph idx="1"/>
          </p:nvPr>
        </p:nvSpPr>
        <p:spPr/>
        <p:txBody>
          <a:bodyPr/>
          <a:lstStyle/>
          <a:p>
            <a:pPr algn="just"/>
            <a:r>
              <a:rPr lang="fa-IR" smtClean="0">
                <a:cs typeface="B Nazanin" panose="00000400000000000000" pitchFamily="2" charset="-78"/>
              </a:rPr>
              <a:t>پس </a:t>
            </a:r>
            <a:r>
              <a:rPr lang="fa-IR">
                <a:cs typeface="B Nazanin" panose="00000400000000000000" pitchFamily="2" charset="-78"/>
              </a:rPr>
              <a:t>از اصلاح این موارد، در گام بعد </a:t>
            </a:r>
            <a:r>
              <a:rPr lang="fa-IR" smtClean="0">
                <a:cs typeface="B Nazanin" panose="00000400000000000000" pitchFamily="2" charset="-78"/>
              </a:rPr>
              <a:t>به منظور </a:t>
            </a:r>
            <a:r>
              <a:rPr lang="fa-IR" b="1">
                <a:solidFill>
                  <a:srgbClr val="FF0000"/>
                </a:solidFill>
                <a:cs typeface="B Nazanin" panose="00000400000000000000" pitchFamily="2" charset="-78"/>
              </a:rPr>
              <a:t>کاهش و حذف عبارت</a:t>
            </a:r>
            <a:br>
              <a:rPr lang="fa-IR" b="1">
                <a:solidFill>
                  <a:srgbClr val="FF0000"/>
                </a:solidFill>
                <a:cs typeface="B Nazanin" panose="00000400000000000000" pitchFamily="2" charset="-78"/>
              </a:rPr>
            </a:br>
            <a:r>
              <a:rPr lang="fa-IR" b="1">
                <a:solidFill>
                  <a:srgbClr val="FF0000"/>
                </a:solidFill>
                <a:cs typeface="B Nazanin" panose="00000400000000000000" pitchFamily="2" charset="-78"/>
              </a:rPr>
              <a:t>نامناسب</a:t>
            </a:r>
            <a:r>
              <a:rPr lang="fa-IR">
                <a:cs typeface="B Nazanin" panose="00000400000000000000" pitchFamily="2" charset="-78"/>
              </a:rPr>
              <a:t> و همچنین </a:t>
            </a:r>
            <a:r>
              <a:rPr lang="fa-IR" b="1">
                <a:solidFill>
                  <a:schemeClr val="accent6">
                    <a:lumMod val="75000"/>
                  </a:schemeClr>
                </a:solidFill>
                <a:cs typeface="B Nazanin" panose="00000400000000000000" pitchFamily="2" charset="-78"/>
              </a:rPr>
              <a:t>تعیین اهمیت هر یک از </a:t>
            </a:r>
            <a:r>
              <a:rPr lang="fa-IR" b="1" smtClean="0">
                <a:solidFill>
                  <a:schemeClr val="accent6">
                    <a:lumMod val="75000"/>
                  </a:schemeClr>
                </a:solidFill>
                <a:cs typeface="B Nazanin" panose="00000400000000000000" pitchFamily="2" charset="-78"/>
              </a:rPr>
              <a:t>گویه ها</a:t>
            </a:r>
            <a:r>
              <a:rPr lang="fa-IR">
                <a:cs typeface="B Nazanin" panose="00000400000000000000" pitchFamily="2" charset="-78"/>
              </a:rPr>
              <a:t>، از نظرات افراد متخصص و صاحبنظر </a:t>
            </a:r>
            <a:r>
              <a:rPr lang="fa-IR" smtClean="0">
                <a:cs typeface="B Nazanin" panose="00000400000000000000" pitchFamily="2" charset="-78"/>
              </a:rPr>
              <a:t> در </a:t>
            </a:r>
            <a:r>
              <a:rPr lang="fa-IR">
                <a:cs typeface="B Nazanin" panose="00000400000000000000" pitchFamily="2" charset="-78"/>
              </a:rPr>
              <a:t>زمینه طراحی ابزار استفاده گردید. </a:t>
            </a:r>
            <a:r>
              <a:rPr lang="fa-IR" smtClean="0">
                <a:cs typeface="B Nazanin" panose="00000400000000000000" pitchFamily="2" charset="-78"/>
              </a:rPr>
              <a:t>به منظور </a:t>
            </a:r>
            <a:r>
              <a:rPr lang="fa-IR">
                <a:cs typeface="B Nazanin" panose="00000400000000000000" pitchFamily="2" charset="-78"/>
              </a:rPr>
              <a:t>اطمینان از شیوه صحیح نگارش و </a:t>
            </a:r>
            <a:r>
              <a:rPr lang="fa-IR" smtClean="0">
                <a:cs typeface="B Nazanin" panose="00000400000000000000" pitchFamily="2" charset="-78"/>
              </a:rPr>
              <a:t>جمله بندی منطقی </a:t>
            </a:r>
            <a:r>
              <a:rPr lang="fa-IR">
                <a:cs typeface="B Nazanin" panose="00000400000000000000" pitchFamily="2" charset="-78"/>
              </a:rPr>
              <a:t>برای نوشتن عبارات پرسشنامه، عبارات توسط گروه تحقیق چند بار بازخوانی و </a:t>
            </a:r>
            <a:r>
              <a:rPr lang="fa-IR" smtClean="0">
                <a:cs typeface="B Nazanin" panose="00000400000000000000" pitchFamily="2" charset="-78"/>
              </a:rPr>
              <a:t>نظرات ایشان </a:t>
            </a:r>
            <a:r>
              <a:rPr lang="fa-IR">
                <a:cs typeface="B Nazanin" panose="00000400000000000000" pitchFamily="2" charset="-78"/>
              </a:rPr>
              <a:t>اعمال شد </a:t>
            </a:r>
            <a:endParaRPr lang="fa-IR" smtClean="0">
              <a:cs typeface="B Nazanin" panose="00000400000000000000" pitchFamily="2" charset="-78"/>
            </a:endParaRPr>
          </a:p>
          <a:p>
            <a:pPr marL="0" indent="0" algn="just">
              <a:buNone/>
            </a:pPr>
            <a:r>
              <a:rPr lang="fa-IR">
                <a:cs typeface="B Nazanin" panose="00000400000000000000" pitchFamily="2" charset="-78"/>
              </a:rPr>
              <a:t/>
            </a:r>
            <a:br>
              <a:rPr lang="fa-IR">
                <a:cs typeface="B Nazanin" panose="00000400000000000000" pitchFamily="2" charset="-78"/>
              </a:rPr>
            </a:br>
            <a:endParaRPr lang="fa-IR">
              <a:cs typeface="B Nazanin" panose="00000400000000000000" pitchFamily="2" charset="-78"/>
            </a:endParaRPr>
          </a:p>
        </p:txBody>
      </p:sp>
    </p:spTree>
    <p:extLst>
      <p:ext uri="{BB962C8B-B14F-4D97-AF65-F5344CB8AC3E}">
        <p14:creationId xmlns:p14="http://schemas.microsoft.com/office/powerpoint/2010/main" val="16262105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b="1" smtClean="0">
                <a:solidFill>
                  <a:srgbClr val="FF0000"/>
                </a:solidFill>
                <a:cs typeface="B Nazanin" panose="00000400000000000000" pitchFamily="2" charset="-78"/>
              </a:rPr>
              <a:t>3-2-3سازه اعتبار</a:t>
            </a:r>
            <a:endParaRPr lang="fa-IR">
              <a:solidFill>
                <a:srgbClr val="FF0000"/>
              </a:solidFill>
              <a:cs typeface="B Nazanin" panose="00000400000000000000" pitchFamily="2" charset="-78"/>
            </a:endParaRPr>
          </a:p>
        </p:txBody>
      </p:sp>
      <p:sp>
        <p:nvSpPr>
          <p:cNvPr id="3" name="Content Placeholder 2"/>
          <p:cNvSpPr>
            <a:spLocks noGrp="1"/>
          </p:cNvSpPr>
          <p:nvPr>
            <p:ph idx="1"/>
          </p:nvPr>
        </p:nvSpPr>
        <p:spPr/>
        <p:txBody>
          <a:bodyPr>
            <a:normAutofit/>
          </a:bodyPr>
          <a:lstStyle/>
          <a:p>
            <a:pPr algn="just"/>
            <a:r>
              <a:rPr lang="fa-IR" smtClean="0">
                <a:cs typeface="B Nazanin" panose="00000400000000000000" pitchFamily="2" charset="-78"/>
              </a:rPr>
              <a:t>اعتبار </a:t>
            </a:r>
            <a:r>
              <a:rPr lang="fa-IR">
                <a:cs typeface="B Nazanin" panose="00000400000000000000" pitchFamily="2" charset="-78"/>
              </a:rPr>
              <a:t>سازه بر این مطلب تأکید میکند که آزمون تا چه اندازه سازه نظری </a:t>
            </a:r>
            <a:r>
              <a:rPr lang="fa-IR" smtClean="0">
                <a:cs typeface="B Nazanin" panose="00000400000000000000" pitchFamily="2" charset="-78"/>
              </a:rPr>
              <a:t>یا صفت مورد نظر، را </a:t>
            </a:r>
            <a:r>
              <a:rPr lang="fa-IR">
                <a:cs typeface="B Nazanin" panose="00000400000000000000" pitchFamily="2" charset="-78"/>
              </a:rPr>
              <a:t>اندازه می </a:t>
            </a:r>
            <a:r>
              <a:rPr lang="fa-IR" smtClean="0">
                <a:cs typeface="B Nazanin" panose="00000400000000000000" pitchFamily="2" charset="-78"/>
              </a:rPr>
              <a:t>گیرد.(شریفی، 1380، 248) با </a:t>
            </a:r>
            <a:r>
              <a:rPr lang="fa-IR">
                <a:cs typeface="B Nazanin" panose="00000400000000000000" pitchFamily="2" charset="-78"/>
              </a:rPr>
              <a:t>بررسی اعتبار سازه، محقق درصدد</a:t>
            </a:r>
            <a:r>
              <a:rPr lang="fa-IR" b="1">
                <a:solidFill>
                  <a:srgbClr val="FF0000"/>
                </a:solidFill>
                <a:cs typeface="B Nazanin" panose="00000400000000000000" pitchFamily="2" charset="-78"/>
              </a:rPr>
              <a:t> آزمون انطباق </a:t>
            </a:r>
            <a:r>
              <a:rPr lang="fa-IR" b="1" smtClean="0">
                <a:solidFill>
                  <a:srgbClr val="FF0000"/>
                </a:solidFill>
                <a:cs typeface="B Nazanin" panose="00000400000000000000" pitchFamily="2" charset="-78"/>
              </a:rPr>
              <a:t>بین </a:t>
            </a:r>
            <a:r>
              <a:rPr lang="fa-IR" b="1">
                <a:solidFill>
                  <a:srgbClr val="FF0000"/>
                </a:solidFill>
                <a:cs typeface="B Nazanin" panose="00000400000000000000" pitchFamily="2" charset="-78"/>
              </a:rPr>
              <a:t>سازه نظری و سازه تجربی </a:t>
            </a:r>
            <a:r>
              <a:rPr lang="fa-IR">
                <a:cs typeface="B Nazanin" panose="00000400000000000000" pitchFamily="2" charset="-78"/>
              </a:rPr>
              <a:t>تحقیق میباشد. روش نظری که برای نیل به این هدف </a:t>
            </a:r>
            <a:r>
              <a:rPr lang="fa-IR" smtClean="0">
                <a:cs typeface="B Nazanin" panose="00000400000000000000" pitchFamily="2" charset="-78"/>
              </a:rPr>
              <a:t>در نرم افزار </a:t>
            </a:r>
            <a:r>
              <a:rPr lang="en-US">
                <a:cs typeface="B Nazanin" panose="00000400000000000000" pitchFamily="2" charset="-78"/>
              </a:rPr>
              <a:t>SPSS</a:t>
            </a:r>
            <a:r>
              <a:rPr lang="fa-IR">
                <a:cs typeface="B Nazanin" panose="00000400000000000000" pitchFamily="2" charset="-78"/>
              </a:rPr>
              <a:t>تعریف شده، روش تحلیل عاملی است که یکی از متداولترین روشها </a:t>
            </a:r>
            <a:r>
              <a:rPr lang="fa-IR" smtClean="0">
                <a:cs typeface="B Nazanin" panose="00000400000000000000" pitchFamily="2" charset="-78"/>
              </a:rPr>
              <a:t>جهت تعیین </a:t>
            </a:r>
            <a:r>
              <a:rPr lang="fa-IR">
                <a:cs typeface="B Nazanin" panose="00000400000000000000" pitchFamily="2" charset="-78"/>
              </a:rPr>
              <a:t>میزان اعتبار سازه در ابزار سنجش میباشد (حبیبپور و صفری </a:t>
            </a:r>
            <a:r>
              <a:rPr lang="fa-IR" smtClean="0">
                <a:cs typeface="B Nazanin" panose="00000400000000000000" pitchFamily="2" charset="-78"/>
              </a:rPr>
              <a:t>شالی، 1390، 304)</a:t>
            </a:r>
            <a:r>
              <a:rPr lang="fa-IR">
                <a:cs typeface="B Nazanin" panose="00000400000000000000" pitchFamily="2" charset="-78"/>
              </a:rPr>
              <a:t/>
            </a:r>
            <a:br>
              <a:rPr lang="fa-IR">
                <a:cs typeface="B Nazanin" panose="00000400000000000000" pitchFamily="2" charset="-78"/>
              </a:rPr>
            </a:br>
            <a:endParaRPr lang="fa-IR">
              <a:cs typeface="B Nazanin" panose="00000400000000000000" pitchFamily="2" charset="-78"/>
            </a:endParaRPr>
          </a:p>
        </p:txBody>
      </p:sp>
    </p:spTree>
    <p:extLst>
      <p:ext uri="{BB962C8B-B14F-4D97-AF65-F5344CB8AC3E}">
        <p14:creationId xmlns:p14="http://schemas.microsoft.com/office/powerpoint/2010/main" val="334378065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pPr algn="just"/>
            <a:r>
              <a:rPr lang="fa-IR">
                <a:cs typeface="B Nazanin" panose="00000400000000000000" pitchFamily="2" charset="-78"/>
              </a:rPr>
              <a:t>تحلیل عامل روشی مناسب برای رشتهای از </a:t>
            </a:r>
            <a:r>
              <a:rPr lang="fa-IR" b="1">
                <a:solidFill>
                  <a:srgbClr val="FF0000"/>
                </a:solidFill>
                <a:cs typeface="B Nazanin" panose="00000400000000000000" pitchFamily="2" charset="-78"/>
              </a:rPr>
              <a:t>متغیرهای </a:t>
            </a:r>
            <a:r>
              <a:rPr lang="fa-IR" b="1" smtClean="0">
                <a:solidFill>
                  <a:srgbClr val="FF0000"/>
                </a:solidFill>
                <a:cs typeface="B Nazanin" panose="00000400000000000000" pitchFamily="2" charset="-78"/>
              </a:rPr>
              <a:t>فاصله ای </a:t>
            </a:r>
            <a:r>
              <a:rPr lang="fa-IR">
                <a:cs typeface="B Nazanin" panose="00000400000000000000" pitchFamily="2" charset="-78"/>
              </a:rPr>
              <a:t>میباشد. این روش برای تقلیل مجموعهای بزرگ از متغیرها به مجموعهای کوچک از متغیرهای اساسی که عامل خوانده میشود، </a:t>
            </a:r>
            <a:r>
              <a:rPr lang="fa-IR" smtClean="0">
                <a:cs typeface="B Nazanin" panose="00000400000000000000" pitchFamily="2" charset="-78"/>
              </a:rPr>
              <a:t>به کار </a:t>
            </a:r>
            <a:r>
              <a:rPr lang="fa-IR">
                <a:cs typeface="B Nazanin" panose="00000400000000000000" pitchFamily="2" charset="-78"/>
              </a:rPr>
              <a:t>میرود (دواس، </a:t>
            </a:r>
            <a:r>
              <a:rPr lang="fa-IR" smtClean="0">
                <a:cs typeface="B Nazanin" panose="00000400000000000000" pitchFamily="2" charset="-78"/>
              </a:rPr>
              <a:t>1381، 253-254).</a:t>
            </a:r>
          </a:p>
          <a:p>
            <a:pPr algn="just"/>
            <a:r>
              <a:rPr lang="fa-IR" smtClean="0">
                <a:cs typeface="B Nazanin" panose="00000400000000000000" pitchFamily="2" charset="-78"/>
              </a:rPr>
              <a:t> </a:t>
            </a:r>
            <a:r>
              <a:rPr lang="fa-IR">
                <a:cs typeface="B Nazanin" panose="00000400000000000000" pitchFamily="2" charset="-78"/>
              </a:rPr>
              <a:t>بررسی اعتبار ابزار سنجش مدارای اجتماعی و تعیین ابعاد آن، از رویکرد تحلیل عاملی اکتشافی </a:t>
            </a:r>
            <a:r>
              <a:rPr lang="fa-IR" smtClean="0">
                <a:cs typeface="B Nazanin" panose="00000400000000000000" pitchFamily="2" charset="-78"/>
              </a:rPr>
              <a:t>و </a:t>
            </a:r>
            <a:r>
              <a:rPr lang="fa-IR">
                <a:cs typeface="B Nazanin" panose="00000400000000000000" pitchFamily="2" charset="-78"/>
              </a:rPr>
              <a:t>شیوه تحلیل </a:t>
            </a:r>
            <a:r>
              <a:rPr lang="fa-IR" smtClean="0">
                <a:cs typeface="B Nazanin" panose="00000400000000000000" pitchFamily="2" charset="-78"/>
              </a:rPr>
              <a:t>مؤلفه های اصلی </a:t>
            </a:r>
            <a:r>
              <a:rPr lang="fa-IR">
                <a:cs typeface="B Nazanin" panose="00000400000000000000" pitchFamily="2" charset="-78"/>
              </a:rPr>
              <a:t>استفاده گردید. تحلیل عاملی اکتشافی زمانی </a:t>
            </a:r>
            <a:r>
              <a:rPr lang="fa-IR" smtClean="0">
                <a:cs typeface="B Nazanin" panose="00000400000000000000" pitchFamily="2" charset="-78"/>
              </a:rPr>
              <a:t>به کار </a:t>
            </a:r>
            <a:r>
              <a:rPr lang="fa-IR">
                <a:cs typeface="B Nazanin" panose="00000400000000000000" pitchFamily="2" charset="-78"/>
              </a:rPr>
              <a:t>میرود که پژوهشگر شواهد کافی قبلی و پیش تجربی برای تشکیل فرضیه درباره تعداد عاملهای زیربنایی </a:t>
            </a:r>
            <a:r>
              <a:rPr lang="fa-IR" smtClean="0">
                <a:cs typeface="B Nazanin" panose="00000400000000000000" pitchFamily="2" charset="-78"/>
              </a:rPr>
              <a:t>داده ها </a:t>
            </a:r>
            <a:r>
              <a:rPr lang="fa-IR">
                <a:cs typeface="B Nazanin" panose="00000400000000000000" pitchFamily="2" charset="-78"/>
              </a:rPr>
              <a:t>نداشته باشد. برآوردهای مربوط به آن (شاخص کفایت </a:t>
            </a:r>
            <a:r>
              <a:rPr lang="fa-IR" smtClean="0">
                <a:cs typeface="B Nazanin" panose="00000400000000000000" pitchFamily="2" charset="-78"/>
              </a:rPr>
              <a:t>نمونه ای (</a:t>
            </a:r>
            <a:r>
              <a:rPr lang="en-US" smtClean="0">
                <a:cs typeface="B Nazanin" panose="00000400000000000000" pitchFamily="2" charset="-78"/>
              </a:rPr>
              <a:t>KMO0</a:t>
            </a:r>
            <a:r>
              <a:rPr lang="fa-IR" smtClean="0">
                <a:cs typeface="B Nazanin" panose="00000400000000000000" pitchFamily="2" charset="-78"/>
              </a:rPr>
              <a:t>) آزمون </a:t>
            </a:r>
            <a:r>
              <a:rPr lang="fa-IR">
                <a:cs typeface="B Nazanin" panose="00000400000000000000" pitchFamily="2" charset="-78"/>
              </a:rPr>
              <a:t>کرویت بارتلت </a:t>
            </a:r>
            <a:r>
              <a:rPr lang="fa-IR" smtClean="0">
                <a:cs typeface="B Nazanin" panose="00000400000000000000" pitchFamily="2" charset="-78"/>
              </a:rPr>
              <a:t>،مقدارویژه ،نمودار </a:t>
            </a:r>
            <a:r>
              <a:rPr lang="fa-IR">
                <a:cs typeface="B Nazanin" panose="00000400000000000000" pitchFamily="2" charset="-78"/>
              </a:rPr>
              <a:t>سنگریزه </a:t>
            </a:r>
            <a:r>
              <a:rPr lang="fa-IR" smtClean="0">
                <a:cs typeface="B Nazanin" panose="00000400000000000000" pitchFamily="2" charset="-78"/>
              </a:rPr>
              <a:t>و </a:t>
            </a:r>
            <a:r>
              <a:rPr lang="fa-IR">
                <a:cs typeface="B Nazanin" panose="00000400000000000000" pitchFamily="2" charset="-78"/>
              </a:rPr>
              <a:t>بارهای عاملی </a:t>
            </a:r>
            <a:r>
              <a:rPr lang="fa-IR" smtClean="0">
                <a:cs typeface="B Nazanin" panose="00000400000000000000" pitchFamily="2" charset="-78"/>
              </a:rPr>
              <a:t>)</a:t>
            </a:r>
            <a:r>
              <a:rPr lang="fa-IR">
                <a:cs typeface="B Nazanin" panose="00000400000000000000" pitchFamily="2" charset="-78"/>
              </a:rPr>
              <a:t>ب</a:t>
            </a:r>
            <a:r>
              <a:rPr lang="fa-IR" smtClean="0">
                <a:cs typeface="B Nazanin" panose="00000400000000000000" pitchFamily="2" charset="-78"/>
              </a:rPr>
              <a:t>ه </a:t>
            </a:r>
            <a:r>
              <a:rPr lang="fa-IR">
                <a:cs typeface="B Nazanin" panose="00000400000000000000" pitchFamily="2" charset="-78"/>
              </a:rPr>
              <a:t>تفکیک در زیر ارائه شده است </a:t>
            </a:r>
            <a:endParaRPr lang="fa-IR"/>
          </a:p>
        </p:txBody>
      </p:sp>
    </p:spTree>
    <p:extLst>
      <p:ext uri="{BB962C8B-B14F-4D97-AF65-F5344CB8AC3E}">
        <p14:creationId xmlns:p14="http://schemas.microsoft.com/office/powerpoint/2010/main" val="417681816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cs typeface="B Nazanin" panose="00000400000000000000" pitchFamily="2" charset="-78"/>
            </a:endParaRPr>
          </a:p>
        </p:txBody>
      </p:sp>
      <p:pic>
        <p:nvPicPr>
          <p:cNvPr id="4" name="Content Placeholder 3"/>
          <p:cNvPicPr>
            <a:picLocks noGrp="1" noChangeAspect="1"/>
          </p:cNvPicPr>
          <p:nvPr>
            <p:ph idx="1"/>
          </p:nvPr>
        </p:nvPicPr>
        <p:blipFill>
          <a:blip r:embed="rId2"/>
          <a:stretch>
            <a:fillRect/>
          </a:stretch>
        </p:blipFill>
        <p:spPr>
          <a:xfrm>
            <a:off x="688074" y="1814065"/>
            <a:ext cx="10451651" cy="3224717"/>
          </a:xfrm>
          <a:prstGeom prst="rect">
            <a:avLst/>
          </a:prstGeom>
        </p:spPr>
      </p:pic>
    </p:spTree>
    <p:extLst>
      <p:ext uri="{BB962C8B-B14F-4D97-AF65-F5344CB8AC3E}">
        <p14:creationId xmlns:p14="http://schemas.microsoft.com/office/powerpoint/2010/main" val="385970171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cs typeface="B Nazanin" panose="00000400000000000000" pitchFamily="2" charset="-78"/>
            </a:endParaRPr>
          </a:p>
        </p:txBody>
      </p:sp>
      <p:sp>
        <p:nvSpPr>
          <p:cNvPr id="3" name="Content Placeholder 2"/>
          <p:cNvSpPr>
            <a:spLocks noGrp="1"/>
          </p:cNvSpPr>
          <p:nvPr>
            <p:ph idx="1"/>
          </p:nvPr>
        </p:nvSpPr>
        <p:spPr/>
        <p:txBody>
          <a:bodyPr>
            <a:normAutofit fontScale="92500" lnSpcReduction="10000"/>
          </a:bodyPr>
          <a:lstStyle/>
          <a:p>
            <a:pPr algn="just"/>
            <a:r>
              <a:rPr lang="fa-IR">
                <a:cs typeface="B Nazanin" panose="00000400000000000000" pitchFamily="2" charset="-78"/>
              </a:rPr>
              <a:t>بر حسب مقادیر برآورد شده در جدول بالا: </a:t>
            </a:r>
            <a:r>
              <a:rPr lang="fa-IR" smtClean="0">
                <a:cs typeface="B Nazanin" panose="00000400000000000000" pitchFamily="2" charset="-78"/>
              </a:rPr>
              <a:t>1) مقدار </a:t>
            </a:r>
            <a:r>
              <a:rPr lang="fa-IR">
                <a:cs typeface="B Nazanin" panose="00000400000000000000" pitchFamily="2" charset="-78"/>
              </a:rPr>
              <a:t>شاخص </a:t>
            </a:r>
            <a:r>
              <a:rPr lang="en-US" smtClean="0">
                <a:cs typeface="B Nazanin" panose="00000400000000000000" pitchFamily="2" charset="-78"/>
              </a:rPr>
              <a:t>KMO</a:t>
            </a:r>
            <a:r>
              <a:rPr lang="fa-IR" smtClean="0">
                <a:cs typeface="B Nazanin" panose="00000400000000000000" pitchFamily="2" charset="-78"/>
              </a:rPr>
              <a:t> بیانگر </a:t>
            </a:r>
            <a:r>
              <a:rPr lang="fa-IR">
                <a:cs typeface="B Nazanin" panose="00000400000000000000" pitchFamily="2" charset="-78"/>
              </a:rPr>
              <a:t>این </a:t>
            </a:r>
            <a:r>
              <a:rPr lang="fa-IR" smtClean="0">
                <a:cs typeface="B Nazanin" panose="00000400000000000000" pitchFamily="2" charset="-78"/>
              </a:rPr>
              <a:t>است واریانس </a:t>
            </a:r>
            <a:r>
              <a:rPr lang="fa-IR">
                <a:cs typeface="B Nazanin" panose="00000400000000000000" pitchFamily="2" charset="-78"/>
              </a:rPr>
              <a:t>معرفها تحت تأثیر واریانس مشترک عامل یا عاملهایی است، به عبارت دیگر </a:t>
            </a:r>
            <a:r>
              <a:rPr lang="fa-IR" smtClean="0">
                <a:cs typeface="B Nazanin" panose="00000400000000000000" pitchFamily="2" charset="-78"/>
              </a:rPr>
              <a:t>به اندازه </a:t>
            </a:r>
            <a:r>
              <a:rPr lang="fa-IR">
                <a:cs typeface="B Nazanin" panose="00000400000000000000" pitchFamily="2" charset="-78"/>
              </a:rPr>
              <a:t>کافی در نمونه مورد مطالعه همبستگی جهت اجرای تحلیل عاملی وجود </a:t>
            </a:r>
            <a:r>
              <a:rPr lang="fa-IR" smtClean="0">
                <a:cs typeface="B Nazanin" panose="00000400000000000000" pitchFamily="2" charset="-78"/>
              </a:rPr>
              <a:t>دارد{1} 2) مقدار آماره </a:t>
            </a:r>
            <a:r>
              <a:rPr lang="fa-IR">
                <a:cs typeface="B Nazanin" panose="00000400000000000000" pitchFamily="2" charset="-78"/>
              </a:rPr>
              <a:t>آزمون کرویت بارتلت و سطح معناداری این آزمون نشاندهنده این است که </a:t>
            </a:r>
            <a:r>
              <a:rPr lang="fa-IR" smtClean="0">
                <a:cs typeface="B Nazanin" panose="00000400000000000000" pitchFamily="2" charset="-78"/>
              </a:rPr>
              <a:t>ماتریس همبستگی </a:t>
            </a:r>
            <a:r>
              <a:rPr lang="fa-IR">
                <a:cs typeface="B Nazanin" panose="00000400000000000000" pitchFamily="2" charset="-78"/>
              </a:rPr>
              <a:t>بین معرفها یک ماتریس واحد و </a:t>
            </a:r>
            <a:r>
              <a:rPr lang="fa-IR" smtClean="0">
                <a:cs typeface="B Nazanin" panose="00000400000000000000" pitchFamily="2" charset="-78"/>
              </a:rPr>
              <a:t>همانی{2} </a:t>
            </a:r>
            <a:r>
              <a:rPr lang="fa-IR">
                <a:cs typeface="B Nazanin" panose="00000400000000000000" pitchFamily="2" charset="-78"/>
              </a:rPr>
              <a:t>ن</a:t>
            </a:r>
            <a:r>
              <a:rPr lang="fa-IR" smtClean="0">
                <a:cs typeface="B Nazanin" panose="00000400000000000000" pitchFamily="2" charset="-78"/>
              </a:rPr>
              <a:t>یست </a:t>
            </a:r>
            <a:r>
              <a:rPr lang="fa-IR">
                <a:cs typeface="B Nazanin" panose="00000400000000000000" pitchFamily="2" charset="-78"/>
              </a:rPr>
              <a:t>و </a:t>
            </a:r>
            <a:r>
              <a:rPr lang="fa-IR" smtClean="0">
                <a:cs typeface="B Nazanin" panose="00000400000000000000" pitchFamily="2" charset="-78"/>
              </a:rPr>
              <a:t>به عبارت دیگر </a:t>
            </a:r>
            <a:r>
              <a:rPr lang="fa-IR">
                <a:cs typeface="B Nazanin" panose="00000400000000000000" pitchFamily="2" charset="-78"/>
              </a:rPr>
              <a:t>معرفها </a:t>
            </a:r>
            <a:r>
              <a:rPr lang="fa-IR" smtClean="0">
                <a:cs typeface="B Nazanin" panose="00000400000000000000" pitchFamily="2" charset="-78"/>
              </a:rPr>
              <a:t>عاملپذیر هستند </a:t>
            </a:r>
            <a:endParaRPr lang="fa-IR">
              <a:cs typeface="B Nazanin" panose="00000400000000000000" pitchFamily="2" charset="-78"/>
            </a:endParaRPr>
          </a:p>
          <a:p>
            <a:pPr algn="just"/>
            <a:r>
              <a:rPr lang="fa-IR">
                <a:cs typeface="B Nazanin" panose="00000400000000000000" pitchFamily="2" charset="-78"/>
              </a:rPr>
              <a:t>{1} منظور از کفایت نمونه ای برای شاخص </a:t>
            </a:r>
            <a:r>
              <a:rPr lang="en-US">
                <a:cs typeface="B Nazanin" panose="00000400000000000000" pitchFamily="2" charset="-78"/>
              </a:rPr>
              <a:t>KMO</a:t>
            </a:r>
            <a:r>
              <a:rPr lang="fa-IR">
                <a:cs typeface="B Nazanin" panose="00000400000000000000" pitchFamily="2" charset="-78"/>
              </a:rPr>
              <a:t>کافی یا ناکافی بودن حجم نمونه نیست، بلکه معنای آن این است که آیا در نمونه مورد مطالعه به اندازه کافی کوواریانس یا همبستگی بین معرفها جهت اجرای تحلیل عاملی وجود دارد یا خیر؟</a:t>
            </a:r>
          </a:p>
          <a:p>
            <a:pPr algn="just"/>
            <a:r>
              <a:rPr lang="fa-IR">
                <a:cs typeface="B Nazanin" panose="00000400000000000000" pitchFamily="2" charset="-78"/>
              </a:rPr>
              <a:t>{2} ماتریس واحد و همانی ماتریسی است که در آن، مقدار عناصر قطری برابر با (1) و مقدار عناصر غیر قطری برابر با (0) است </a:t>
            </a:r>
          </a:p>
          <a:p>
            <a:pPr marL="0" indent="0">
              <a:buNone/>
            </a:pPr>
            <a:r>
              <a:rPr lang="fa-IR">
                <a:cs typeface="B Nazanin" panose="00000400000000000000" pitchFamily="2" charset="-78"/>
              </a:rPr>
              <a:t/>
            </a:r>
            <a:br>
              <a:rPr lang="fa-IR">
                <a:cs typeface="B Nazanin" panose="00000400000000000000" pitchFamily="2" charset="-78"/>
              </a:rPr>
            </a:br>
            <a:endParaRPr lang="fa-IR">
              <a:cs typeface="B Nazanin" panose="00000400000000000000" pitchFamily="2" charset="-78"/>
            </a:endParaRPr>
          </a:p>
        </p:txBody>
      </p:sp>
    </p:spTree>
    <p:extLst>
      <p:ext uri="{BB962C8B-B14F-4D97-AF65-F5344CB8AC3E}">
        <p14:creationId xmlns:p14="http://schemas.microsoft.com/office/powerpoint/2010/main" val="81384309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cs typeface="B Nazanin" panose="00000400000000000000" pitchFamily="2" charset="-78"/>
            </a:endParaRPr>
          </a:p>
        </p:txBody>
      </p:sp>
      <p:pic>
        <p:nvPicPr>
          <p:cNvPr id="4" name="Content Placeholder 3"/>
          <p:cNvPicPr>
            <a:picLocks noGrp="1" noChangeAspect="1"/>
          </p:cNvPicPr>
          <p:nvPr>
            <p:ph idx="1"/>
          </p:nvPr>
        </p:nvPicPr>
        <p:blipFill>
          <a:blip r:embed="rId2"/>
          <a:stretch>
            <a:fillRect/>
          </a:stretch>
        </p:blipFill>
        <p:spPr>
          <a:xfrm>
            <a:off x="789147" y="2190307"/>
            <a:ext cx="10613706" cy="2641142"/>
          </a:xfrm>
          <a:prstGeom prst="rect">
            <a:avLst/>
          </a:prstGeom>
        </p:spPr>
      </p:pic>
    </p:spTree>
    <p:extLst>
      <p:ext uri="{BB962C8B-B14F-4D97-AF65-F5344CB8AC3E}">
        <p14:creationId xmlns:p14="http://schemas.microsoft.com/office/powerpoint/2010/main" val="335856283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cs typeface="B Nazanin" panose="00000400000000000000" pitchFamily="2" charset="-78"/>
            </a:endParaRPr>
          </a:p>
        </p:txBody>
      </p:sp>
      <p:sp>
        <p:nvSpPr>
          <p:cNvPr id="3" name="Content Placeholder 2"/>
          <p:cNvSpPr>
            <a:spLocks noGrp="1"/>
          </p:cNvSpPr>
          <p:nvPr>
            <p:ph idx="1"/>
          </p:nvPr>
        </p:nvSpPr>
        <p:spPr/>
        <p:txBody>
          <a:bodyPr/>
          <a:lstStyle/>
          <a:p>
            <a:pPr algn="just"/>
            <a:r>
              <a:rPr lang="fa-IR">
                <a:cs typeface="B Nazanin" panose="00000400000000000000" pitchFamily="2" charset="-78"/>
              </a:rPr>
              <a:t>مقادیر برآورد شده در جدول بالا بیانگر این است که عاملهای تجویزی استخراج شده در</a:t>
            </a:r>
            <a:br>
              <a:rPr lang="fa-IR">
                <a:cs typeface="B Nazanin" panose="00000400000000000000" pitchFamily="2" charset="-78"/>
              </a:rPr>
            </a:br>
            <a:r>
              <a:rPr lang="fa-IR" smtClean="0">
                <a:cs typeface="B Nazanin" panose="00000400000000000000" pitchFamily="2" charset="-78"/>
              </a:rPr>
              <a:t>52/3 درصد از </a:t>
            </a:r>
            <a:r>
              <a:rPr lang="fa-IR">
                <a:cs typeface="B Nazanin" panose="00000400000000000000" pitchFamily="2" charset="-78"/>
              </a:rPr>
              <a:t>واریانس معرفهای مربوط به مدارای اجتماعی را تبیین میکنند؛ به</a:t>
            </a:r>
            <a:br>
              <a:rPr lang="fa-IR">
                <a:cs typeface="B Nazanin" panose="00000400000000000000" pitchFamily="2" charset="-78"/>
              </a:rPr>
            </a:br>
            <a:r>
              <a:rPr lang="fa-IR">
                <a:cs typeface="B Nazanin" panose="00000400000000000000" pitchFamily="2" charset="-78"/>
              </a:rPr>
              <a:t>عبارت دیگر عامل اول با شش </a:t>
            </a:r>
            <a:r>
              <a:rPr lang="fa-IR" smtClean="0">
                <a:cs typeface="B Nazanin" panose="00000400000000000000" pitchFamily="2" charset="-78"/>
              </a:rPr>
              <a:t>معرف 28/8 درصد</a:t>
            </a:r>
            <a:r>
              <a:rPr lang="fa-IR">
                <a:cs typeface="B Nazanin" panose="00000400000000000000" pitchFamily="2" charset="-78"/>
              </a:rPr>
              <a:t>، عامل دوم با </a:t>
            </a:r>
            <a:r>
              <a:rPr lang="fa-IR" smtClean="0">
                <a:cs typeface="B Nazanin" panose="00000400000000000000" pitchFamily="2" charset="-78"/>
              </a:rPr>
              <a:t>معرف </a:t>
            </a:r>
            <a:r>
              <a:rPr lang="fa-IR">
                <a:cs typeface="B Nazanin" panose="00000400000000000000" pitchFamily="2" charset="-78"/>
              </a:rPr>
              <a:t>سیزده </a:t>
            </a:r>
            <a:r>
              <a:rPr lang="fa-IR" smtClean="0">
                <a:cs typeface="B Nazanin" panose="00000400000000000000" pitchFamily="2" charset="-78"/>
              </a:rPr>
              <a:t>16/3 درصد </a:t>
            </a:r>
            <a:r>
              <a:rPr lang="fa-IR">
                <a:cs typeface="B Nazanin" panose="00000400000000000000" pitchFamily="2" charset="-78"/>
              </a:rPr>
              <a:t>و</a:t>
            </a:r>
            <a:br>
              <a:rPr lang="fa-IR">
                <a:cs typeface="B Nazanin" panose="00000400000000000000" pitchFamily="2" charset="-78"/>
              </a:rPr>
            </a:br>
            <a:r>
              <a:rPr lang="fa-IR">
                <a:cs typeface="B Nazanin" panose="00000400000000000000" pitchFamily="2" charset="-78"/>
              </a:rPr>
              <a:t>عامل سوم با پنج </a:t>
            </a:r>
            <a:r>
              <a:rPr lang="fa-IR" smtClean="0">
                <a:cs typeface="B Nazanin" panose="00000400000000000000" pitchFamily="2" charset="-78"/>
              </a:rPr>
              <a:t>معرف 7/2 </a:t>
            </a:r>
            <a:r>
              <a:rPr lang="fa-IR">
                <a:cs typeface="B Nazanin" panose="00000400000000000000" pitchFamily="2" charset="-78"/>
              </a:rPr>
              <a:t>درصد از واریانس معرفهای مدارای اجتماعی را </a:t>
            </a:r>
            <a:r>
              <a:rPr lang="fa-IR" smtClean="0">
                <a:cs typeface="B Nazanin" panose="00000400000000000000" pitchFamily="2" charset="-78"/>
              </a:rPr>
              <a:t>تبیین می کند. </a:t>
            </a:r>
            <a:r>
              <a:rPr lang="fa-IR">
                <a:cs typeface="B Nazanin" panose="00000400000000000000" pitchFamily="2" charset="-78"/>
              </a:rPr>
              <a:t/>
            </a:r>
            <a:br>
              <a:rPr lang="fa-IR">
                <a:cs typeface="B Nazanin" panose="00000400000000000000" pitchFamily="2" charset="-78"/>
              </a:rPr>
            </a:br>
            <a:endParaRPr lang="fa-IR">
              <a:cs typeface="B Nazanin" panose="00000400000000000000" pitchFamily="2" charset="-78"/>
            </a:endParaRPr>
          </a:p>
        </p:txBody>
      </p:sp>
    </p:spTree>
    <p:extLst>
      <p:ext uri="{BB962C8B-B14F-4D97-AF65-F5344CB8AC3E}">
        <p14:creationId xmlns:p14="http://schemas.microsoft.com/office/powerpoint/2010/main" val="211001359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cs typeface="B Nazanin" panose="00000400000000000000" pitchFamily="2" charset="-78"/>
            </a:endParaRPr>
          </a:p>
        </p:txBody>
      </p:sp>
      <p:pic>
        <p:nvPicPr>
          <p:cNvPr id="4" name="Content Placeholder 3"/>
          <p:cNvPicPr>
            <a:picLocks noGrp="1" noChangeAspect="1"/>
          </p:cNvPicPr>
          <p:nvPr>
            <p:ph idx="1"/>
          </p:nvPr>
        </p:nvPicPr>
        <p:blipFill>
          <a:blip r:embed="rId2"/>
          <a:stretch>
            <a:fillRect/>
          </a:stretch>
        </p:blipFill>
        <p:spPr>
          <a:xfrm>
            <a:off x="838200" y="824248"/>
            <a:ext cx="10515600" cy="5056501"/>
          </a:xfrm>
          <a:prstGeom prst="rect">
            <a:avLst/>
          </a:prstGeom>
        </p:spPr>
      </p:pic>
    </p:spTree>
    <p:extLst>
      <p:ext uri="{BB962C8B-B14F-4D97-AF65-F5344CB8AC3E}">
        <p14:creationId xmlns:p14="http://schemas.microsoft.com/office/powerpoint/2010/main" val="120818384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cs typeface="B Nazanin" panose="00000400000000000000" pitchFamily="2" charset="-78"/>
            </a:endParaRPr>
          </a:p>
        </p:txBody>
      </p:sp>
      <p:pic>
        <p:nvPicPr>
          <p:cNvPr id="4" name="Content Placeholder 3"/>
          <p:cNvPicPr>
            <a:picLocks noGrp="1" noChangeAspect="1"/>
          </p:cNvPicPr>
          <p:nvPr>
            <p:ph idx="1"/>
          </p:nvPr>
        </p:nvPicPr>
        <p:blipFill>
          <a:blip r:embed="rId2"/>
          <a:stretch>
            <a:fillRect/>
          </a:stretch>
        </p:blipFill>
        <p:spPr>
          <a:xfrm>
            <a:off x="695459" y="365125"/>
            <a:ext cx="10658341" cy="5853719"/>
          </a:xfrm>
          <a:prstGeom prst="rect">
            <a:avLst/>
          </a:prstGeom>
        </p:spPr>
      </p:pic>
    </p:spTree>
    <p:extLst>
      <p:ext uri="{BB962C8B-B14F-4D97-AF65-F5344CB8AC3E}">
        <p14:creationId xmlns:p14="http://schemas.microsoft.com/office/powerpoint/2010/main" val="303566967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cs typeface="B Nazanin" panose="00000400000000000000" pitchFamily="2" charset="-78"/>
            </a:endParaRPr>
          </a:p>
        </p:txBody>
      </p:sp>
      <p:pic>
        <p:nvPicPr>
          <p:cNvPr id="4" name="Content Placeholder 3"/>
          <p:cNvPicPr>
            <a:picLocks noGrp="1" noChangeAspect="1"/>
          </p:cNvPicPr>
          <p:nvPr>
            <p:ph idx="1"/>
          </p:nvPr>
        </p:nvPicPr>
        <p:blipFill>
          <a:blip r:embed="rId2"/>
          <a:stretch>
            <a:fillRect/>
          </a:stretch>
        </p:blipFill>
        <p:spPr>
          <a:xfrm>
            <a:off x="680484" y="808074"/>
            <a:ext cx="10673316" cy="5103627"/>
          </a:xfrm>
          <a:prstGeom prst="rect">
            <a:avLst/>
          </a:prstGeom>
        </p:spPr>
      </p:pic>
    </p:spTree>
    <p:extLst>
      <p:ext uri="{BB962C8B-B14F-4D97-AF65-F5344CB8AC3E}">
        <p14:creationId xmlns:p14="http://schemas.microsoft.com/office/powerpoint/2010/main" val="310127656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cs typeface="B Nazanin" panose="00000400000000000000" pitchFamily="2" charset="-78"/>
            </a:endParaRPr>
          </a:p>
        </p:txBody>
      </p:sp>
      <p:pic>
        <p:nvPicPr>
          <p:cNvPr id="4" name="Content Placeholder 3"/>
          <p:cNvPicPr>
            <a:picLocks noGrp="1" noChangeAspect="1"/>
          </p:cNvPicPr>
          <p:nvPr>
            <p:ph idx="1"/>
          </p:nvPr>
        </p:nvPicPr>
        <p:blipFill>
          <a:blip r:embed="rId2"/>
          <a:stretch>
            <a:fillRect/>
          </a:stretch>
        </p:blipFill>
        <p:spPr>
          <a:xfrm>
            <a:off x="838201" y="511309"/>
            <a:ext cx="10503196" cy="5613044"/>
          </a:xfrm>
          <a:prstGeom prst="rect">
            <a:avLst/>
          </a:prstGeom>
        </p:spPr>
      </p:pic>
    </p:spTree>
    <p:extLst>
      <p:ext uri="{BB962C8B-B14F-4D97-AF65-F5344CB8AC3E}">
        <p14:creationId xmlns:p14="http://schemas.microsoft.com/office/powerpoint/2010/main" val="415936193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cs typeface="B Nazanin" panose="00000400000000000000" pitchFamily="2" charset="-78"/>
            </a:endParaRPr>
          </a:p>
        </p:txBody>
      </p:sp>
      <p:sp>
        <p:nvSpPr>
          <p:cNvPr id="3" name="Content Placeholder 2"/>
          <p:cNvSpPr>
            <a:spLocks noGrp="1"/>
          </p:cNvSpPr>
          <p:nvPr>
            <p:ph idx="1"/>
          </p:nvPr>
        </p:nvSpPr>
        <p:spPr/>
        <p:txBody>
          <a:bodyPr>
            <a:normAutofit/>
          </a:bodyPr>
          <a:lstStyle/>
          <a:p>
            <a:pPr algn="just"/>
            <a:r>
              <a:rPr lang="fa-IR">
                <a:cs typeface="B Nazanin" panose="00000400000000000000" pitchFamily="2" charset="-78"/>
              </a:rPr>
              <a:t>با توجه به نمودار شیب دامنه عوامل که در بالا مشاهده میشود و مقادیر ارزشهای </a:t>
            </a:r>
            <a:r>
              <a:rPr lang="fa-IR" smtClean="0">
                <a:cs typeface="B Nazanin" panose="00000400000000000000" pitchFamily="2" charset="-78"/>
              </a:rPr>
              <a:t>ویژه بالاتر </a:t>
            </a:r>
            <a:r>
              <a:rPr lang="fa-IR">
                <a:cs typeface="B Nazanin" panose="00000400000000000000" pitchFamily="2" charset="-78"/>
              </a:rPr>
              <a:t>از یک، سه عامل استخراج شده است؛ </a:t>
            </a:r>
            <a:r>
              <a:rPr lang="fa-IR" smtClean="0">
                <a:cs typeface="B Nazanin" panose="00000400000000000000" pitchFamily="2" charset="-78"/>
              </a:rPr>
              <a:t>به عبارت دیگر </a:t>
            </a:r>
            <a:r>
              <a:rPr lang="fa-IR" b="1">
                <a:solidFill>
                  <a:srgbClr val="FF0000"/>
                </a:solidFill>
                <a:cs typeface="B Nazanin" panose="00000400000000000000" pitchFamily="2" charset="-78"/>
              </a:rPr>
              <a:t>مقدار ویژه هر عامل </a:t>
            </a:r>
            <a:r>
              <a:rPr lang="fa-IR">
                <a:cs typeface="B Nazanin" panose="00000400000000000000" pitchFamily="2" charset="-78"/>
              </a:rPr>
              <a:t>که به </a:t>
            </a:r>
            <a:r>
              <a:rPr lang="fa-IR" smtClean="0">
                <a:cs typeface="B Nazanin" panose="00000400000000000000" pitchFamily="2" charset="-78"/>
              </a:rPr>
              <a:t>معنی سهم </a:t>
            </a:r>
            <a:r>
              <a:rPr lang="fa-IR">
                <a:cs typeface="B Nazanin" panose="00000400000000000000" pitchFamily="2" charset="-78"/>
              </a:rPr>
              <a:t>نسبی آن عامل از کل واریانس تمامی متغیرهای تحقیق است در صورتی معنادار و </a:t>
            </a:r>
            <a:r>
              <a:rPr lang="fa-IR" smtClean="0">
                <a:cs typeface="B Nazanin" panose="00000400000000000000" pitchFamily="2" charset="-78"/>
              </a:rPr>
              <a:t>مورد قبول </a:t>
            </a:r>
            <a:r>
              <a:rPr lang="fa-IR">
                <a:cs typeface="B Nazanin" panose="00000400000000000000" pitchFamily="2" charset="-78"/>
              </a:rPr>
              <a:t>است که برابر یا بالاتر از یک باشد و چنانچه در بالا نیز </a:t>
            </a:r>
            <a:r>
              <a:rPr lang="fa-IR" smtClean="0">
                <a:cs typeface="B Nazanin" panose="00000400000000000000" pitchFamily="2" charset="-78"/>
              </a:rPr>
              <a:t>قابل رؤیت </a:t>
            </a:r>
            <a:r>
              <a:rPr lang="fa-IR">
                <a:cs typeface="B Nazanin" panose="00000400000000000000" pitchFamily="2" charset="-78"/>
              </a:rPr>
              <a:t>است عامل نخست </a:t>
            </a:r>
            <a:r>
              <a:rPr lang="fa-IR" smtClean="0">
                <a:cs typeface="B Nazanin" panose="00000400000000000000" pitchFamily="2" charset="-78"/>
              </a:rPr>
              <a:t>با مقدار </a:t>
            </a:r>
            <a:r>
              <a:rPr lang="fa-IR">
                <a:cs typeface="B Nazanin" panose="00000400000000000000" pitchFamily="2" charset="-78"/>
              </a:rPr>
              <a:t>ویژه </a:t>
            </a:r>
            <a:r>
              <a:rPr lang="fa-IR" smtClean="0">
                <a:cs typeface="B Nazanin" panose="00000400000000000000" pitchFamily="2" charset="-78"/>
              </a:rPr>
              <a:t>6/9، عامل </a:t>
            </a:r>
            <a:r>
              <a:rPr lang="fa-IR">
                <a:cs typeface="B Nazanin" panose="00000400000000000000" pitchFamily="2" charset="-78"/>
              </a:rPr>
              <a:t>دوم با مقدار ویژه 3/9و عامل سوم با مقدار ویژه </a:t>
            </a:r>
            <a:r>
              <a:rPr lang="fa-IR" smtClean="0">
                <a:cs typeface="B Nazanin" panose="00000400000000000000" pitchFamily="2" charset="-78"/>
              </a:rPr>
              <a:t>1/7 به </a:t>
            </a:r>
            <a:r>
              <a:rPr lang="fa-IR">
                <a:cs typeface="B Nazanin" panose="00000400000000000000" pitchFamily="2" charset="-78"/>
              </a:rPr>
              <a:t>جهت </a:t>
            </a:r>
            <a:r>
              <a:rPr lang="fa-IR" smtClean="0">
                <a:cs typeface="B Nazanin" panose="00000400000000000000" pitchFamily="2" charset="-78"/>
              </a:rPr>
              <a:t>اینکه سطح قابل اعتنایی </a:t>
            </a:r>
            <a:r>
              <a:rPr lang="fa-IR">
                <a:cs typeface="B Nazanin" panose="00000400000000000000" pitchFamily="2" charset="-78"/>
              </a:rPr>
              <a:t>از واریانس کل مقیاس را تبیین میکنند قابلیت پذیرش </a:t>
            </a:r>
            <a:r>
              <a:rPr lang="fa-IR" smtClean="0">
                <a:cs typeface="B Nazanin" panose="00000400000000000000" pitchFamily="2" charset="-78"/>
              </a:rPr>
              <a:t>به عنوان عوامل اصلی </a:t>
            </a:r>
            <a:r>
              <a:rPr lang="fa-IR">
                <a:cs typeface="B Nazanin" panose="00000400000000000000" pitchFamily="2" charset="-78"/>
              </a:rPr>
              <a:t>را دارا </a:t>
            </a:r>
            <a:r>
              <a:rPr lang="fa-IR" smtClean="0">
                <a:cs typeface="B Nazanin" panose="00000400000000000000" pitchFamily="2" charset="-78"/>
              </a:rPr>
              <a:t>هستند. نتایج به دست آمده </a:t>
            </a:r>
            <a:r>
              <a:rPr lang="fa-IR">
                <a:cs typeface="B Nazanin" panose="00000400000000000000" pitchFamily="2" charset="-78"/>
              </a:rPr>
              <a:t>از تحلیل عوامل نشان میدهد که پرسشنامه مدارای اجتماعی دارای</a:t>
            </a:r>
            <a:br>
              <a:rPr lang="fa-IR">
                <a:cs typeface="B Nazanin" panose="00000400000000000000" pitchFamily="2" charset="-78"/>
              </a:rPr>
            </a:br>
            <a:r>
              <a:rPr lang="fa-IR">
                <a:cs typeface="B Nazanin" panose="00000400000000000000" pitchFamily="2" charset="-78"/>
              </a:rPr>
              <a:t>اعتبار سازه است </a:t>
            </a:r>
            <a:endParaRPr lang="fa-IR" smtClean="0">
              <a:cs typeface="B Nazanin" panose="00000400000000000000" pitchFamily="2" charset="-78"/>
            </a:endParaRPr>
          </a:p>
          <a:p>
            <a:pPr algn="just"/>
            <a:endParaRPr lang="fa-IR">
              <a:cs typeface="B Nazanin" panose="00000400000000000000" pitchFamily="2" charset="-78"/>
            </a:endParaRPr>
          </a:p>
        </p:txBody>
      </p:sp>
      <p:sp>
        <p:nvSpPr>
          <p:cNvPr id="4" name="Oval 3"/>
          <p:cNvSpPr/>
          <p:nvPr/>
        </p:nvSpPr>
        <p:spPr>
          <a:xfrm>
            <a:off x="1403498" y="4848447"/>
            <a:ext cx="3104707" cy="1041990"/>
          </a:xfrm>
          <a:prstGeom prst="ellipse">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400">
                <a:solidFill>
                  <a:schemeClr val="tx1"/>
                </a:solidFill>
                <a:cs typeface="B Nazanin" panose="00000400000000000000" pitchFamily="2" charset="-78"/>
              </a:rPr>
              <a:t>قابلیت پذیرش</a:t>
            </a:r>
            <a:endParaRPr lang="fa-IR" sz="2400">
              <a:solidFill>
                <a:schemeClr val="tx1"/>
              </a:solidFill>
            </a:endParaRPr>
          </a:p>
        </p:txBody>
      </p:sp>
    </p:spTree>
    <p:extLst>
      <p:ext uri="{BB962C8B-B14F-4D97-AF65-F5344CB8AC3E}">
        <p14:creationId xmlns:p14="http://schemas.microsoft.com/office/powerpoint/2010/main" val="40120329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cs typeface="B Nazanin" panose="00000400000000000000" pitchFamily="2" charset="-78"/>
            </a:endParaRPr>
          </a:p>
        </p:txBody>
      </p:sp>
      <p:pic>
        <p:nvPicPr>
          <p:cNvPr id="4" name="Content Placeholder 3"/>
          <p:cNvPicPr>
            <a:picLocks noGrp="1" noChangeAspect="1"/>
          </p:cNvPicPr>
          <p:nvPr>
            <p:ph idx="1"/>
          </p:nvPr>
        </p:nvPicPr>
        <p:blipFill>
          <a:blip r:embed="rId2"/>
          <a:stretch>
            <a:fillRect/>
          </a:stretch>
        </p:blipFill>
        <p:spPr>
          <a:xfrm>
            <a:off x="269866" y="2025748"/>
            <a:ext cx="11083934" cy="2519909"/>
          </a:xfrm>
          <a:prstGeom prst="rect">
            <a:avLst/>
          </a:prstGeom>
        </p:spPr>
      </p:pic>
    </p:spTree>
    <p:extLst>
      <p:ext uri="{BB962C8B-B14F-4D97-AF65-F5344CB8AC3E}">
        <p14:creationId xmlns:p14="http://schemas.microsoft.com/office/powerpoint/2010/main" val="108541633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b="1">
              <a:cs typeface="B Nazanin" panose="00000400000000000000" pitchFamily="2" charset="-78"/>
            </a:endParaRPr>
          </a:p>
        </p:txBody>
      </p:sp>
      <p:sp>
        <p:nvSpPr>
          <p:cNvPr id="3" name="Content Placeholder 2"/>
          <p:cNvSpPr>
            <a:spLocks noGrp="1"/>
          </p:cNvSpPr>
          <p:nvPr>
            <p:ph idx="1"/>
          </p:nvPr>
        </p:nvSpPr>
        <p:spPr/>
        <p:txBody>
          <a:bodyPr>
            <a:normAutofit/>
          </a:bodyPr>
          <a:lstStyle/>
          <a:p>
            <a:pPr algn="just"/>
            <a:r>
              <a:rPr lang="fa-IR">
                <a:cs typeface="B Nazanin" panose="00000400000000000000" pitchFamily="2" charset="-78"/>
              </a:rPr>
              <a:t>جدول میانگین و انحراف معیار سه عامل استخراج شده از پرسشنامه مدارای اجتماعی</a:t>
            </a:r>
            <a:br>
              <a:rPr lang="fa-IR">
                <a:cs typeface="B Nazanin" panose="00000400000000000000" pitchFamily="2" charset="-78"/>
              </a:rPr>
            </a:br>
            <a:r>
              <a:rPr lang="fa-IR">
                <a:cs typeface="B Nazanin" panose="00000400000000000000" pitchFamily="2" charset="-78"/>
              </a:rPr>
              <a:t>یعنی </a:t>
            </a:r>
            <a:r>
              <a:rPr lang="fa-IR" b="1">
                <a:solidFill>
                  <a:srgbClr val="FF0000"/>
                </a:solidFill>
                <a:cs typeface="B Nazanin" panose="00000400000000000000" pitchFamily="2" charset="-78"/>
              </a:rPr>
              <a:t>انتظارات عاملیت از ساختار</a:t>
            </a:r>
            <a:r>
              <a:rPr lang="fa-IR">
                <a:cs typeface="B Nazanin" panose="00000400000000000000" pitchFamily="2" charset="-78"/>
              </a:rPr>
              <a:t>، </a:t>
            </a:r>
            <a:r>
              <a:rPr lang="fa-IR" b="1" smtClean="0">
                <a:solidFill>
                  <a:srgbClr val="00B0F0"/>
                </a:solidFill>
                <a:cs typeface="B Nazanin" panose="00000400000000000000" pitchFamily="2" charset="-78"/>
              </a:rPr>
              <a:t>همسازی </a:t>
            </a:r>
            <a:r>
              <a:rPr lang="fa-IR" b="1" smtClean="0">
                <a:solidFill>
                  <a:srgbClr val="00B050"/>
                </a:solidFill>
                <a:cs typeface="B Nazanin" panose="00000400000000000000" pitchFamily="2" charset="-78"/>
              </a:rPr>
              <a:t>انتظارات </a:t>
            </a:r>
            <a:r>
              <a:rPr lang="fa-IR" b="1">
                <a:solidFill>
                  <a:srgbClr val="00B050"/>
                </a:solidFill>
                <a:cs typeface="B Nazanin" panose="00000400000000000000" pitchFamily="2" charset="-78"/>
              </a:rPr>
              <a:t>ساختار از </a:t>
            </a:r>
            <a:r>
              <a:rPr lang="fa-IR" b="1" smtClean="0">
                <a:solidFill>
                  <a:srgbClr val="00B050"/>
                </a:solidFill>
                <a:cs typeface="B Nazanin" panose="00000400000000000000" pitchFamily="2" charset="-78"/>
              </a:rPr>
              <a:t>عاملیت،</a:t>
            </a:r>
            <a:r>
              <a:rPr lang="fa-IR" b="1" smtClean="0">
                <a:solidFill>
                  <a:srgbClr val="00B0F0"/>
                </a:solidFill>
                <a:cs typeface="B Nazanin" panose="00000400000000000000" pitchFamily="2" charset="-78"/>
              </a:rPr>
              <a:t> </a:t>
            </a:r>
            <a:r>
              <a:rPr lang="fa-IR" b="1">
                <a:solidFill>
                  <a:srgbClr val="00B0F0"/>
                </a:solidFill>
                <a:cs typeface="B Nazanin" panose="00000400000000000000" pitchFamily="2" charset="-78"/>
              </a:rPr>
              <a:t>ساختار و عاملیت </a:t>
            </a:r>
            <a:r>
              <a:rPr lang="fa-IR" smtClean="0">
                <a:cs typeface="B Nazanin" panose="00000400000000000000" pitchFamily="2" charset="-78"/>
              </a:rPr>
              <a:t>را نشان </a:t>
            </a:r>
            <a:r>
              <a:rPr lang="fa-IR">
                <a:cs typeface="B Nazanin" panose="00000400000000000000" pitchFamily="2" charset="-78"/>
              </a:rPr>
              <a:t>می </a:t>
            </a:r>
            <a:r>
              <a:rPr lang="fa-IR" smtClean="0">
                <a:cs typeface="B Nazanin" panose="00000400000000000000" pitchFamily="2" charset="-78"/>
              </a:rPr>
              <a:t>دهد که </a:t>
            </a:r>
            <a:r>
              <a:rPr lang="fa-IR">
                <a:cs typeface="B Nazanin" panose="00000400000000000000" pitchFamily="2" charset="-78"/>
              </a:rPr>
              <a:t>در </a:t>
            </a:r>
            <a:r>
              <a:rPr lang="fa-IR" smtClean="0">
                <a:cs typeface="B Nazanin" panose="00000400000000000000" pitchFamily="2" charset="-78"/>
              </a:rPr>
              <a:t>بالاترین </a:t>
            </a:r>
            <a:r>
              <a:rPr lang="fa-IR">
                <a:cs typeface="B Nazanin" panose="00000400000000000000" pitchFamily="2" charset="-78"/>
              </a:rPr>
              <a:t>میزان برای عامل انتظارات ساختار از عاملیت (میانگین </a:t>
            </a:r>
            <a:r>
              <a:rPr lang="fa-IR" smtClean="0">
                <a:cs typeface="B Nazanin" panose="00000400000000000000" pitchFamily="2" charset="-78"/>
              </a:rPr>
              <a:t>3/31و انحراف </a:t>
            </a:r>
            <a:r>
              <a:rPr lang="fa-IR">
                <a:cs typeface="B Nazanin" panose="00000400000000000000" pitchFamily="2" charset="-78"/>
              </a:rPr>
              <a:t>معیار </a:t>
            </a:r>
            <a:r>
              <a:rPr lang="fa-IR" smtClean="0">
                <a:cs typeface="B Nazanin" panose="00000400000000000000" pitchFamily="2" charset="-78"/>
              </a:rPr>
              <a:t>3/71) تا </a:t>
            </a:r>
            <a:r>
              <a:rPr lang="fa-IR">
                <a:cs typeface="B Nazanin" panose="00000400000000000000" pitchFamily="2" charset="-78"/>
              </a:rPr>
              <a:t>پایینترین میزان برای عامل انتظارات عاملیت از ساختار (</a:t>
            </a:r>
            <a:r>
              <a:rPr lang="fa-IR" smtClean="0">
                <a:cs typeface="B Nazanin" panose="00000400000000000000" pitchFamily="2" charset="-78"/>
              </a:rPr>
              <a:t>میانگین 3/17 </a:t>
            </a:r>
            <a:r>
              <a:rPr lang="fa-IR">
                <a:cs typeface="B Nazanin" panose="00000400000000000000" pitchFamily="2" charset="-78"/>
              </a:rPr>
              <a:t>انحراف معیار </a:t>
            </a:r>
            <a:r>
              <a:rPr lang="fa-IR" smtClean="0">
                <a:cs typeface="B Nazanin" panose="00000400000000000000" pitchFamily="2" charset="-78"/>
              </a:rPr>
              <a:t>0/75) در </a:t>
            </a:r>
            <a:r>
              <a:rPr lang="fa-IR">
                <a:cs typeface="B Nazanin" panose="00000400000000000000" pitchFamily="2" charset="-78"/>
              </a:rPr>
              <a:t>نوسان است</a:t>
            </a:r>
            <a:r>
              <a:rPr lang="fa-IR" smtClean="0">
                <a:cs typeface="B Nazanin" panose="00000400000000000000" pitchFamily="2" charset="-78"/>
              </a:rPr>
              <a:t>.</a:t>
            </a:r>
          </a:p>
          <a:p>
            <a:pPr marL="0" indent="0" algn="just">
              <a:buNone/>
            </a:pPr>
            <a:r>
              <a:rPr lang="fa-IR">
                <a:cs typeface="B Nazanin" panose="00000400000000000000" pitchFamily="2" charset="-78"/>
              </a:rPr>
              <a:t/>
            </a:r>
            <a:br>
              <a:rPr lang="fa-IR">
                <a:cs typeface="B Nazanin" panose="00000400000000000000" pitchFamily="2" charset="-78"/>
              </a:rPr>
            </a:br>
            <a:r>
              <a:rPr lang="fa-IR">
                <a:cs typeface="B Nazanin" panose="00000400000000000000" pitchFamily="2" charset="-78"/>
              </a:rPr>
              <a:t/>
            </a:r>
            <a:br>
              <a:rPr lang="fa-IR">
                <a:cs typeface="B Nazanin" panose="00000400000000000000" pitchFamily="2" charset="-78"/>
              </a:rPr>
            </a:br>
            <a:endParaRPr lang="fa-IR">
              <a:cs typeface="B Nazanin" panose="00000400000000000000" pitchFamily="2" charset="-78"/>
            </a:endParaRPr>
          </a:p>
        </p:txBody>
      </p:sp>
    </p:spTree>
    <p:extLst>
      <p:ext uri="{BB962C8B-B14F-4D97-AF65-F5344CB8AC3E}">
        <p14:creationId xmlns:p14="http://schemas.microsoft.com/office/powerpoint/2010/main" val="3557219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r>
              <a:rPr lang="fa-IR">
                <a:cs typeface="B Nazanin" panose="00000400000000000000" pitchFamily="2" charset="-78"/>
              </a:rPr>
              <a:t>بنابراین ابعاد مدارای اجتماعی در این تحقیق بر مبنای تحلیل عاملی اکتشافی </a:t>
            </a:r>
            <a:r>
              <a:rPr lang="fa-IR" smtClean="0">
                <a:cs typeface="B Nazanin" panose="00000400000000000000" pitchFamily="2" charset="-78"/>
              </a:rPr>
              <a:t>شامل</a:t>
            </a:r>
          </a:p>
          <a:p>
            <a:r>
              <a:rPr lang="fa-IR" smtClean="0">
                <a:cs typeface="B Nazanin" panose="00000400000000000000" pitchFamily="2" charset="-78"/>
              </a:rPr>
              <a:t>1- همسازی </a:t>
            </a:r>
            <a:r>
              <a:rPr lang="fa-IR">
                <a:cs typeface="B Nazanin" panose="00000400000000000000" pitchFamily="2" charset="-78"/>
              </a:rPr>
              <a:t>ساختار و عاملیت (</a:t>
            </a:r>
            <a:r>
              <a:rPr lang="fa-IR" smtClean="0">
                <a:cs typeface="B Nazanin" panose="00000400000000000000" pitchFamily="2" charset="-78"/>
              </a:rPr>
              <a:t>ساخت یابی،)</a:t>
            </a:r>
          </a:p>
          <a:p>
            <a:r>
              <a:rPr lang="fa-IR" smtClean="0">
                <a:cs typeface="B Nazanin" panose="00000400000000000000" pitchFamily="2" charset="-78"/>
              </a:rPr>
              <a:t>2- </a:t>
            </a:r>
            <a:r>
              <a:rPr lang="fa-IR">
                <a:cs typeface="B Nazanin" panose="00000400000000000000" pitchFamily="2" charset="-78"/>
              </a:rPr>
              <a:t>انتظارات عاملیت از ساختار و انتظارات </a:t>
            </a:r>
          </a:p>
          <a:p>
            <a:r>
              <a:rPr lang="fa-IR" smtClean="0">
                <a:cs typeface="B Nazanin" panose="00000400000000000000" pitchFamily="2" charset="-78"/>
              </a:rPr>
              <a:t>3-ساختار </a:t>
            </a:r>
            <a:r>
              <a:rPr lang="fa-IR">
                <a:cs typeface="B Nazanin" panose="00000400000000000000" pitchFamily="2" charset="-78"/>
              </a:rPr>
              <a:t>از عاملیت میشود که در زیر هر کدام از این ابعاد بهصورت مختصر تعریف شده است.</a:t>
            </a:r>
            <a:br>
              <a:rPr lang="fa-IR">
                <a:cs typeface="B Nazanin" panose="00000400000000000000" pitchFamily="2" charset="-78"/>
              </a:rPr>
            </a:br>
            <a:endParaRPr lang="fa-IR"/>
          </a:p>
        </p:txBody>
      </p:sp>
      <p:pic>
        <p:nvPicPr>
          <p:cNvPr id="4" name="Picture 3"/>
          <p:cNvPicPr>
            <a:picLocks noChangeAspect="1"/>
          </p:cNvPicPr>
          <p:nvPr/>
        </p:nvPicPr>
        <p:blipFill>
          <a:blip r:embed="rId2"/>
          <a:stretch>
            <a:fillRect/>
          </a:stretch>
        </p:blipFill>
        <p:spPr>
          <a:xfrm>
            <a:off x="717525" y="4221479"/>
            <a:ext cx="1758389" cy="1758389"/>
          </a:xfrm>
          <a:prstGeom prst="rect">
            <a:avLst/>
          </a:prstGeom>
        </p:spPr>
      </p:pic>
    </p:spTree>
    <p:extLst>
      <p:ext uri="{BB962C8B-B14F-4D97-AF65-F5344CB8AC3E}">
        <p14:creationId xmlns:p14="http://schemas.microsoft.com/office/powerpoint/2010/main" val="321664805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b="1">
                <a:solidFill>
                  <a:srgbClr val="FF0000"/>
                </a:solidFill>
                <a:cs typeface="B Nazanin" panose="00000400000000000000" pitchFamily="2" charset="-78"/>
              </a:rPr>
              <a:t>همسازی ساختار و عاملیت: </a:t>
            </a:r>
            <a:endParaRPr lang="fa-IR"/>
          </a:p>
        </p:txBody>
      </p:sp>
      <p:sp>
        <p:nvSpPr>
          <p:cNvPr id="3" name="Content Placeholder 2"/>
          <p:cNvSpPr>
            <a:spLocks noGrp="1"/>
          </p:cNvSpPr>
          <p:nvPr>
            <p:ph idx="1"/>
          </p:nvPr>
        </p:nvSpPr>
        <p:spPr/>
        <p:txBody>
          <a:bodyPr/>
          <a:lstStyle/>
          <a:p>
            <a:pPr algn="just"/>
            <a:r>
              <a:rPr lang="fa-IR" smtClean="0">
                <a:cs typeface="B Nazanin" panose="00000400000000000000" pitchFamily="2" charset="-78"/>
              </a:rPr>
              <a:t>هر </a:t>
            </a:r>
            <a:r>
              <a:rPr lang="fa-IR">
                <a:cs typeface="B Nazanin" panose="00000400000000000000" pitchFamily="2" charset="-78"/>
              </a:rPr>
              <a:t>کنش اجتماعی مستلزم ساختار است و هر ساختاری </a:t>
            </a:r>
            <a:r>
              <a:rPr lang="fa-IR" smtClean="0">
                <a:cs typeface="B Nazanin" panose="00000400000000000000" pitchFamily="2" charset="-78"/>
              </a:rPr>
              <a:t>مستلزم کنش </a:t>
            </a:r>
            <a:r>
              <a:rPr lang="fa-IR">
                <a:cs typeface="B Nazanin" panose="00000400000000000000" pitchFamily="2" charset="-78"/>
              </a:rPr>
              <a:t>اجتماعی است. عاملیت و ساختار به طرزی </a:t>
            </a:r>
            <a:r>
              <a:rPr lang="fa-IR" smtClean="0">
                <a:cs typeface="B Nazanin" panose="00000400000000000000" pitchFamily="2" charset="-78"/>
              </a:rPr>
              <a:t>تفکیک ناپذیر </a:t>
            </a:r>
            <a:r>
              <a:rPr lang="fa-IR">
                <a:cs typeface="B Nazanin" panose="00000400000000000000" pitchFamily="2" charset="-78"/>
              </a:rPr>
              <a:t>در فعالیت یا عملکرد در </a:t>
            </a:r>
            <a:r>
              <a:rPr lang="fa-IR" smtClean="0">
                <a:cs typeface="B Nazanin" panose="00000400000000000000" pitchFamily="2" charset="-78"/>
              </a:rPr>
              <a:t>حال تکوین </a:t>
            </a:r>
            <a:r>
              <a:rPr lang="fa-IR">
                <a:cs typeface="B Nazanin" panose="00000400000000000000" pitchFamily="2" charset="-78"/>
              </a:rPr>
              <a:t>انسانی در هم بافته میشوند (ریتزر، </a:t>
            </a:r>
            <a:r>
              <a:rPr lang="fa-IR" smtClean="0">
                <a:cs typeface="B Nazanin" panose="00000400000000000000" pitchFamily="2" charset="-78"/>
              </a:rPr>
              <a:t>1389، 301) بازاندیشی </a:t>
            </a:r>
            <a:r>
              <a:rPr lang="fa-IR">
                <a:cs typeface="B Nazanin" panose="00000400000000000000" pitchFamily="2" charset="-78"/>
              </a:rPr>
              <a:t>ویژگی معرف </a:t>
            </a:r>
            <a:r>
              <a:rPr lang="fa-IR" smtClean="0">
                <a:cs typeface="B Nazanin" panose="00000400000000000000" pitchFamily="2" charset="-78"/>
              </a:rPr>
              <a:t>هرگونه کنش </a:t>
            </a:r>
            <a:r>
              <a:rPr lang="fa-IR">
                <a:cs typeface="B Nazanin" panose="00000400000000000000" pitchFamily="2" charset="-78"/>
              </a:rPr>
              <a:t>انسانی است. قابلیت </a:t>
            </a:r>
            <a:r>
              <a:rPr lang="fa-IR" smtClean="0">
                <a:cs typeface="B Nazanin" panose="00000400000000000000" pitchFamily="2" charset="-78"/>
              </a:rPr>
              <a:t>بازاندیشی عاملان در </a:t>
            </a:r>
            <a:r>
              <a:rPr lang="fa-IR">
                <a:cs typeface="B Nazanin" panose="00000400000000000000" pitchFamily="2" charset="-78"/>
              </a:rPr>
              <a:t>تعامل روزانه هستند و همه انسانها </a:t>
            </a:r>
            <a:r>
              <a:rPr lang="fa-IR" smtClean="0">
                <a:cs typeface="B Nazanin" panose="00000400000000000000" pitchFamily="2" charset="-78"/>
              </a:rPr>
              <a:t>با های کنش زمینه </a:t>
            </a:r>
            <a:r>
              <a:rPr lang="fa-IR">
                <a:cs typeface="B Nazanin" panose="00000400000000000000" pitchFamily="2" charset="-78"/>
              </a:rPr>
              <a:t>شان </a:t>
            </a:r>
            <a:r>
              <a:rPr lang="fa-IR" smtClean="0">
                <a:cs typeface="B Nazanin" panose="00000400000000000000" pitchFamily="2" charset="-78"/>
              </a:rPr>
              <a:t>به عنوان </a:t>
            </a:r>
            <a:r>
              <a:rPr lang="fa-IR">
                <a:cs typeface="B Nazanin" panose="00000400000000000000" pitchFamily="2" charset="-78"/>
              </a:rPr>
              <a:t>عنصر جدانشدنی </a:t>
            </a:r>
            <a:r>
              <a:rPr lang="fa-IR" smtClean="0">
                <a:cs typeface="B Nazanin" panose="00000400000000000000" pitchFamily="2" charset="-78"/>
              </a:rPr>
              <a:t>یشان عملکردها </a:t>
            </a:r>
            <a:r>
              <a:rPr lang="fa-IR">
                <a:cs typeface="B Nazanin" panose="00000400000000000000" pitchFamily="2" charset="-78"/>
              </a:rPr>
              <a:t>پیوسته در تماس دنز، اند (</a:t>
            </a:r>
            <a:r>
              <a:rPr lang="fa-IR" smtClean="0">
                <a:cs typeface="B Nazanin" panose="00000400000000000000" pitchFamily="2" charset="-78"/>
              </a:rPr>
              <a:t>گیدنز،1384، 44) کنشگر </a:t>
            </a:r>
            <a:r>
              <a:rPr lang="fa-IR">
                <a:cs typeface="B Nazanin" panose="00000400000000000000" pitchFamily="2" charset="-78"/>
              </a:rPr>
              <a:t>انسانی به هنگام بازاندیشی نه تنها خودآگاه است، بلکه در کنترل </a:t>
            </a:r>
            <a:r>
              <a:rPr lang="fa-IR" smtClean="0">
                <a:cs typeface="B Nazanin" panose="00000400000000000000" pitchFamily="2" charset="-78"/>
              </a:rPr>
              <a:t>جریان فعالیتموجود </a:t>
            </a:r>
            <a:r>
              <a:rPr lang="fa-IR">
                <a:cs typeface="B Nazanin" panose="00000400000000000000" pitchFamily="2" charset="-78"/>
              </a:rPr>
              <a:t>ها و شرایط ساختاری نیز درگیر است (</a:t>
            </a:r>
            <a:r>
              <a:rPr lang="fa-IR" smtClean="0">
                <a:cs typeface="B Nazanin" panose="00000400000000000000" pitchFamily="2" charset="-78"/>
              </a:rPr>
              <a:t>ریتزر، 1389، 302)</a:t>
            </a:r>
            <a:endParaRPr lang="fa-IR"/>
          </a:p>
        </p:txBody>
      </p:sp>
    </p:spTree>
    <p:extLst>
      <p:ext uri="{BB962C8B-B14F-4D97-AF65-F5344CB8AC3E}">
        <p14:creationId xmlns:p14="http://schemas.microsoft.com/office/powerpoint/2010/main" val="338036659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cs typeface="B Nazanin" panose="00000400000000000000" pitchFamily="2" charset="-78"/>
            </a:endParaRPr>
          </a:p>
        </p:txBody>
      </p:sp>
      <p:sp>
        <p:nvSpPr>
          <p:cNvPr id="3" name="Content Placeholder 2"/>
          <p:cNvSpPr>
            <a:spLocks noGrp="1"/>
          </p:cNvSpPr>
          <p:nvPr>
            <p:ph idx="1"/>
          </p:nvPr>
        </p:nvSpPr>
        <p:spPr/>
        <p:txBody>
          <a:bodyPr/>
          <a:lstStyle/>
          <a:p>
            <a:pPr algn="just"/>
            <a:r>
              <a:rPr lang="fa-IR">
                <a:cs typeface="B Nazanin" panose="00000400000000000000" pitchFamily="2" charset="-78"/>
              </a:rPr>
              <a:t>مراد از </a:t>
            </a:r>
            <a:r>
              <a:rPr lang="fa-IR" smtClean="0">
                <a:cs typeface="B Nazanin" panose="00000400000000000000" pitchFamily="2" charset="-78"/>
              </a:rPr>
              <a:t>همسازی</a:t>
            </a:r>
            <a:r>
              <a:rPr lang="fa-IR" smtClean="0"/>
              <a:t> </a:t>
            </a:r>
            <a:r>
              <a:rPr lang="fa-IR" smtClean="0">
                <a:cs typeface="B Nazanin" panose="00000400000000000000" pitchFamily="2" charset="-78"/>
              </a:rPr>
              <a:t>ساختار </a:t>
            </a:r>
            <a:r>
              <a:rPr lang="fa-IR">
                <a:cs typeface="B Nazanin" panose="00000400000000000000" pitchFamily="2" charset="-78"/>
              </a:rPr>
              <a:t>و عاملیت در این تحقیق، رابطهای است که عاملیت و ساختار، هر کدام </a:t>
            </a:r>
            <a:r>
              <a:rPr lang="fa-IR" smtClean="0">
                <a:cs typeface="B Nazanin" panose="00000400000000000000" pitchFamily="2" charset="-78"/>
              </a:rPr>
              <a:t>هویتهای مستقل </a:t>
            </a:r>
            <a:r>
              <a:rPr lang="fa-IR">
                <a:cs typeface="B Nazanin" panose="00000400000000000000" pitchFamily="2" charset="-78"/>
              </a:rPr>
              <a:t>خود را دارند، ولی بدون هم نیز نمیتوانند باشند. اگر انتظار داشته باشیم </a:t>
            </a:r>
            <a:r>
              <a:rPr lang="fa-IR" smtClean="0">
                <a:cs typeface="B Nazanin" panose="00000400000000000000" pitchFamily="2" charset="-78"/>
              </a:rPr>
              <a:t>مدارای اجتماعی </a:t>
            </a:r>
            <a:r>
              <a:rPr lang="fa-IR">
                <a:cs typeface="B Nazanin" panose="00000400000000000000" pitchFamily="2" charset="-78"/>
              </a:rPr>
              <a:t>وضعیت مطلوبی داشته باشد، عاملیت و ساختار باید با یکدیگر ساخت و ساز </a:t>
            </a:r>
            <a:r>
              <a:rPr lang="fa-IR" smtClean="0">
                <a:cs typeface="B Nazanin" panose="00000400000000000000" pitchFamily="2" charset="-78"/>
              </a:rPr>
              <a:t>داشته باشند</a:t>
            </a:r>
            <a:r>
              <a:rPr lang="fa-IR">
                <a:cs typeface="B Nazanin" panose="00000400000000000000" pitchFamily="2" charset="-78"/>
              </a:rPr>
              <a:t>. این بعد از مدارا، </a:t>
            </a:r>
            <a:r>
              <a:rPr lang="fa-IR" smtClean="0">
                <a:cs typeface="B Nazanin" panose="00000400000000000000" pitchFamily="2" charset="-78"/>
              </a:rPr>
              <a:t>گویه13 شامل </a:t>
            </a:r>
            <a:r>
              <a:rPr lang="fa-IR">
                <a:cs typeface="B Nazanin" panose="00000400000000000000" pitchFamily="2" charset="-78"/>
              </a:rPr>
              <a:t>از مقیاس وضعیت مدارای اجتماعی است </a:t>
            </a:r>
            <a:br>
              <a:rPr lang="fa-IR">
                <a:cs typeface="B Nazanin" panose="00000400000000000000" pitchFamily="2" charset="-78"/>
              </a:rPr>
            </a:br>
            <a:endParaRPr lang="fa-IR">
              <a:cs typeface="B Nazanin" panose="00000400000000000000" pitchFamily="2" charset="-78"/>
            </a:endParaRPr>
          </a:p>
        </p:txBody>
      </p:sp>
      <p:sp>
        <p:nvSpPr>
          <p:cNvPr id="4" name="Flowchart: Alternate Process 3"/>
          <p:cNvSpPr/>
          <p:nvPr/>
        </p:nvSpPr>
        <p:spPr>
          <a:xfrm>
            <a:off x="838200" y="4001294"/>
            <a:ext cx="3502855" cy="1223889"/>
          </a:xfrm>
          <a:prstGeom prst="flowChartAlternateProcess">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a:solidFill>
                  <a:prstClr val="black"/>
                </a:solidFill>
                <a:cs typeface="B Nazanin" panose="00000400000000000000" pitchFamily="2" charset="-78"/>
              </a:rPr>
              <a:t>هویتهای مستقل خود</a:t>
            </a:r>
            <a:endParaRPr lang="fa-IR"/>
          </a:p>
        </p:txBody>
      </p:sp>
    </p:spTree>
    <p:extLst>
      <p:ext uri="{BB962C8B-B14F-4D97-AF65-F5344CB8AC3E}">
        <p14:creationId xmlns:p14="http://schemas.microsoft.com/office/powerpoint/2010/main" val="81520457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cs typeface="B Nazanin" panose="00000400000000000000" pitchFamily="2" charset="-78"/>
            </a:endParaRPr>
          </a:p>
        </p:txBody>
      </p:sp>
      <p:sp>
        <p:nvSpPr>
          <p:cNvPr id="3" name="Content Placeholder 2"/>
          <p:cNvSpPr>
            <a:spLocks noGrp="1"/>
          </p:cNvSpPr>
          <p:nvPr>
            <p:ph idx="1"/>
          </p:nvPr>
        </p:nvSpPr>
        <p:spPr>
          <a:xfrm>
            <a:off x="3882682" y="1825625"/>
            <a:ext cx="7471117" cy="4351338"/>
          </a:xfrm>
        </p:spPr>
        <p:txBody>
          <a:bodyPr>
            <a:normAutofit/>
          </a:bodyPr>
          <a:lstStyle/>
          <a:p>
            <a:pPr algn="just"/>
            <a:r>
              <a:rPr lang="fa-IR" b="1">
                <a:solidFill>
                  <a:srgbClr val="FF0000"/>
                </a:solidFill>
                <a:cs typeface="B Nazanin" panose="00000400000000000000" pitchFamily="2" charset="-78"/>
              </a:rPr>
              <a:t>انتظارات ساختار و عاملیت از یکدیگر: </a:t>
            </a:r>
            <a:r>
              <a:rPr lang="fa-IR">
                <a:cs typeface="B Nazanin" panose="00000400000000000000" pitchFamily="2" charset="-78"/>
              </a:rPr>
              <a:t>گیدنز معتقد است ساختار و عاملیت را میتوان </a:t>
            </a:r>
            <a:r>
              <a:rPr lang="fa-IR" smtClean="0">
                <a:cs typeface="B Nazanin" panose="00000400000000000000" pitchFamily="2" charset="-78"/>
              </a:rPr>
              <a:t>به لحاظ </a:t>
            </a:r>
            <a:r>
              <a:rPr lang="fa-IR">
                <a:cs typeface="B Nazanin" panose="00000400000000000000" pitchFamily="2" charset="-78"/>
              </a:rPr>
              <a:t>تحلیلی تمیز داد، اما در زندگی اجتماعی در هم بافته میشوند (ساعی، </a:t>
            </a:r>
            <a:r>
              <a:rPr lang="fa-IR" smtClean="0">
                <a:cs typeface="B Nazanin" panose="00000400000000000000" pitchFamily="2" charset="-78"/>
              </a:rPr>
              <a:t>1390، 127)</a:t>
            </a:r>
            <a:r>
              <a:rPr lang="fa-IR">
                <a:cs typeface="B Nazanin" panose="00000400000000000000" pitchFamily="2" charset="-78"/>
              </a:rPr>
              <a:t> </a:t>
            </a:r>
            <a:r>
              <a:rPr lang="fa-IR" smtClean="0">
                <a:cs typeface="B Nazanin" panose="00000400000000000000" pitchFamily="2" charset="-78"/>
              </a:rPr>
              <a:t>ساختارهای </a:t>
            </a:r>
            <a:r>
              <a:rPr lang="fa-IR">
                <a:cs typeface="B Nazanin" panose="00000400000000000000" pitchFamily="2" charset="-78"/>
              </a:rPr>
              <a:t>اجتماعی خارج از کنش انسانی دارای هیچگونه پایداری ذاتی نیستند، </a:t>
            </a:r>
            <a:r>
              <a:rPr lang="fa-IR" smtClean="0">
                <a:cs typeface="B Nazanin" panose="00000400000000000000" pitchFamily="2" charset="-78"/>
              </a:rPr>
              <a:t>به دلیل</a:t>
            </a:r>
            <a:r>
              <a:rPr lang="fa-IR">
                <a:cs typeface="B Nazanin" panose="00000400000000000000" pitchFamily="2" charset="-78"/>
              </a:rPr>
              <a:t> </a:t>
            </a:r>
            <a:r>
              <a:rPr lang="fa-IR" smtClean="0">
                <a:cs typeface="B Nazanin" panose="00000400000000000000" pitchFamily="2" charset="-78"/>
              </a:rPr>
              <a:t>آنکه </a:t>
            </a:r>
            <a:r>
              <a:rPr lang="fa-IR">
                <a:cs typeface="B Nazanin" panose="00000400000000000000" pitchFamily="2" charset="-78"/>
              </a:rPr>
              <a:t>این ساختارها برساخت </a:t>
            </a:r>
            <a:r>
              <a:rPr lang="fa-IR" smtClean="0">
                <a:cs typeface="B Nazanin" panose="00000400000000000000" pitchFamily="2" charset="-78"/>
              </a:rPr>
              <a:t>های </a:t>
            </a:r>
            <a:r>
              <a:rPr lang="fa-IR">
                <a:cs typeface="B Nazanin" panose="00000400000000000000" pitchFamily="2" charset="-78"/>
              </a:rPr>
              <a:t>اجتماعی هستند. </a:t>
            </a:r>
            <a:endParaRPr lang="fa-IR" smtClean="0">
              <a:cs typeface="B Nazanin" panose="00000400000000000000" pitchFamily="2" charset="-78"/>
            </a:endParaRPr>
          </a:p>
          <a:p>
            <a:pPr algn="just"/>
            <a:endParaRPr lang="fa-IR">
              <a:cs typeface="B Nazanin" panose="00000400000000000000" pitchFamily="2" charset="-78"/>
            </a:endParaRPr>
          </a:p>
        </p:txBody>
      </p:sp>
      <p:pic>
        <p:nvPicPr>
          <p:cNvPr id="4" name="Picture 3"/>
          <p:cNvPicPr>
            <a:picLocks noChangeAspect="1"/>
          </p:cNvPicPr>
          <p:nvPr/>
        </p:nvPicPr>
        <p:blipFill>
          <a:blip r:embed="rId2"/>
          <a:stretch>
            <a:fillRect/>
          </a:stretch>
        </p:blipFill>
        <p:spPr>
          <a:xfrm>
            <a:off x="838200" y="1825625"/>
            <a:ext cx="2786575" cy="3134897"/>
          </a:xfrm>
          <a:prstGeom prst="rect">
            <a:avLst/>
          </a:prstGeom>
        </p:spPr>
      </p:pic>
    </p:spTree>
    <p:extLst>
      <p:ext uri="{BB962C8B-B14F-4D97-AF65-F5344CB8AC3E}">
        <p14:creationId xmlns:p14="http://schemas.microsoft.com/office/powerpoint/2010/main" val="114921231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pPr algn="just"/>
            <a:r>
              <a:rPr lang="fa-IR">
                <a:cs typeface="B Nazanin" panose="00000400000000000000" pitchFamily="2" charset="-78"/>
              </a:rPr>
              <a:t>از سوی نیز عاملان دیگر، به </a:t>
            </a:r>
            <a:r>
              <a:rPr lang="fa-IR" smtClean="0">
                <a:cs typeface="B Nazanin" panose="00000400000000000000" pitchFamily="2" charset="-78"/>
              </a:rPr>
              <a:t>شیوه ای خلاقانه با </a:t>
            </a:r>
            <a:r>
              <a:rPr lang="fa-IR">
                <a:cs typeface="B Nazanin" panose="00000400000000000000" pitchFamily="2" charset="-78"/>
              </a:rPr>
              <a:t>خارج کنش، از </a:t>
            </a:r>
            <a:r>
              <a:rPr lang="fa-IR" smtClean="0">
                <a:cs typeface="B Nazanin" panose="00000400000000000000" pitchFamily="2" charset="-78"/>
              </a:rPr>
              <a:t>هایی محدودیت </a:t>
            </a:r>
            <a:r>
              <a:rPr lang="fa-IR">
                <a:cs typeface="B Nazanin" panose="00000400000000000000" pitchFamily="2" charset="-78"/>
              </a:rPr>
              <a:t>که </a:t>
            </a:r>
            <a:r>
              <a:rPr lang="fa-IR" smtClean="0">
                <a:cs typeface="B Nazanin" panose="00000400000000000000" pitchFamily="2" charset="-78"/>
              </a:rPr>
              <a:t>برای </a:t>
            </a:r>
            <a:r>
              <a:rPr lang="fa-IR">
                <a:cs typeface="B Nazanin" panose="00000400000000000000" pitchFamily="2" charset="-78"/>
              </a:rPr>
              <a:t>ساختار </a:t>
            </a:r>
            <a:r>
              <a:rPr lang="fa-IR" smtClean="0">
                <a:cs typeface="B Nazanin" panose="00000400000000000000" pitchFamily="2" charset="-78"/>
              </a:rPr>
              <a:t>آنها </a:t>
            </a:r>
            <a:r>
              <a:rPr lang="fa-IR">
                <a:cs typeface="B Nazanin" panose="00000400000000000000" pitchFamily="2" charset="-78"/>
              </a:rPr>
              <a:t>تعیین کرده است، ساختارهای </a:t>
            </a:r>
            <a:r>
              <a:rPr lang="fa-IR" smtClean="0">
                <a:cs typeface="B Nazanin" panose="00000400000000000000" pitchFamily="2" charset="-78"/>
              </a:rPr>
              <a:t>اجتماعی را </a:t>
            </a:r>
            <a:r>
              <a:rPr lang="fa-IR">
                <a:cs typeface="B Nazanin" panose="00000400000000000000" pitchFamily="2" charset="-78"/>
              </a:rPr>
              <a:t>تعدیل و اصلاح میکنند. کنشگران براساس وضعیت، کنش را تولید میکنند و برای </a:t>
            </a:r>
            <a:r>
              <a:rPr lang="fa-IR" smtClean="0">
                <a:cs typeface="B Nazanin" panose="00000400000000000000" pitchFamily="2" charset="-78"/>
              </a:rPr>
              <a:t>تولید کنش </a:t>
            </a:r>
            <a:r>
              <a:rPr lang="fa-IR">
                <a:cs typeface="B Nazanin" panose="00000400000000000000" pitchFamily="2" charset="-78"/>
              </a:rPr>
              <a:t>به قواعد و منابع متوسل میشوند. </a:t>
            </a:r>
            <a:r>
              <a:rPr lang="fa-IR" b="1">
                <a:solidFill>
                  <a:srgbClr val="FF0000"/>
                </a:solidFill>
                <a:cs typeface="B Nazanin" panose="00000400000000000000" pitchFamily="2" charset="-78"/>
              </a:rPr>
              <a:t>قواعدی که ایجادکننده تعهدات برای آنهاست </a:t>
            </a:r>
            <a:r>
              <a:rPr lang="fa-IR" b="1" smtClean="0">
                <a:solidFill>
                  <a:srgbClr val="FF0000"/>
                </a:solidFill>
                <a:cs typeface="B Nazanin" panose="00000400000000000000" pitchFamily="2" charset="-78"/>
              </a:rPr>
              <a:t>و منابعی </a:t>
            </a:r>
            <a:r>
              <a:rPr lang="fa-IR" b="1">
                <a:solidFill>
                  <a:srgbClr val="FF0000"/>
                </a:solidFill>
                <a:cs typeface="B Nazanin" panose="00000400000000000000" pitchFamily="2" charset="-78"/>
              </a:rPr>
              <a:t>که حقوقی برای آنها به ارمغان میآورد</a:t>
            </a:r>
            <a:r>
              <a:rPr lang="fa-IR">
                <a:cs typeface="B Nazanin" panose="00000400000000000000" pitchFamily="2" charset="-78"/>
              </a:rPr>
              <a:t>. این قواعد و منابع </a:t>
            </a:r>
            <a:r>
              <a:rPr lang="fa-IR" smtClean="0">
                <a:cs typeface="B Nazanin" panose="00000400000000000000" pitchFamily="2" charset="-78"/>
              </a:rPr>
              <a:t>به واسطه </a:t>
            </a:r>
            <a:r>
              <a:rPr lang="fa-IR">
                <a:cs typeface="B Nazanin" panose="00000400000000000000" pitchFamily="2" charset="-78"/>
              </a:rPr>
              <a:t>کنش متقابل </a:t>
            </a:r>
            <a:r>
              <a:rPr lang="fa-IR" smtClean="0">
                <a:cs typeface="B Nazanin" panose="00000400000000000000" pitchFamily="2" charset="-78"/>
              </a:rPr>
              <a:t>تولید و </a:t>
            </a:r>
            <a:r>
              <a:rPr lang="fa-IR">
                <a:cs typeface="B Nazanin" panose="00000400000000000000" pitchFamily="2" charset="-78"/>
              </a:rPr>
              <a:t>بازتولید میشود. این با چیزی که در نظریات کارکردگرایانه تحت عنوان </a:t>
            </a:r>
            <a:r>
              <a:rPr lang="fa-IR" smtClean="0">
                <a:cs typeface="B Nazanin" panose="00000400000000000000" pitchFamily="2" charset="-78"/>
              </a:rPr>
              <a:t>هماهنگ شدن کنشگران </a:t>
            </a:r>
            <a:r>
              <a:rPr lang="fa-IR">
                <a:cs typeface="B Nazanin" panose="00000400000000000000" pitchFamily="2" charset="-78"/>
              </a:rPr>
              <a:t>با ساختها مطرح میشود، متفاوت است.</a:t>
            </a:r>
            <a:endParaRPr lang="fa-IR"/>
          </a:p>
        </p:txBody>
      </p:sp>
      <p:sp>
        <p:nvSpPr>
          <p:cNvPr id="4" name="Flowchart: Alternate Process 3"/>
          <p:cNvSpPr/>
          <p:nvPr/>
        </p:nvSpPr>
        <p:spPr>
          <a:xfrm>
            <a:off x="848751" y="4670473"/>
            <a:ext cx="5247249" cy="1069145"/>
          </a:xfrm>
          <a:prstGeom prst="flowChartAlternateProcess">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a:solidFill>
                  <a:prstClr val="black"/>
                </a:solidFill>
                <a:cs typeface="B Nazanin" panose="00000400000000000000" pitchFamily="2" charset="-78"/>
              </a:rPr>
              <a:t>هماهنگ شدن کنشگران با ساختها</a:t>
            </a:r>
            <a:endParaRPr lang="fa-IR"/>
          </a:p>
        </p:txBody>
      </p:sp>
    </p:spTree>
    <p:extLst>
      <p:ext uri="{BB962C8B-B14F-4D97-AF65-F5344CB8AC3E}">
        <p14:creationId xmlns:p14="http://schemas.microsoft.com/office/powerpoint/2010/main" val="103083595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b="1">
                <a:solidFill>
                  <a:srgbClr val="FF0000"/>
                </a:solidFill>
                <a:cs typeface="B Nazanin" panose="00000400000000000000" pitchFamily="2" charset="-78"/>
              </a:rPr>
              <a:t>3</a:t>
            </a:r>
            <a:r>
              <a:rPr lang="fa-IR" b="1" smtClean="0">
                <a:solidFill>
                  <a:srgbClr val="FF0000"/>
                </a:solidFill>
                <a:cs typeface="B Nazanin" panose="00000400000000000000" pitchFamily="2" charset="-78"/>
              </a:rPr>
              <a:t>-بررسی </a:t>
            </a:r>
            <a:r>
              <a:rPr lang="fa-IR" b="1">
                <a:solidFill>
                  <a:srgbClr val="FF0000"/>
                </a:solidFill>
                <a:cs typeface="B Nazanin" panose="00000400000000000000" pitchFamily="2" charset="-78"/>
              </a:rPr>
              <a:t>پایایی پرسشنامه مدارای اجتماعی</a:t>
            </a:r>
            <a:endParaRPr lang="fa-IR">
              <a:solidFill>
                <a:srgbClr val="FF0000"/>
              </a:solidFill>
              <a:cs typeface="B Nazanin" panose="00000400000000000000" pitchFamily="2" charset="-78"/>
            </a:endParaRPr>
          </a:p>
        </p:txBody>
      </p:sp>
      <p:sp>
        <p:nvSpPr>
          <p:cNvPr id="3" name="Content Placeholder 2"/>
          <p:cNvSpPr>
            <a:spLocks noGrp="1"/>
          </p:cNvSpPr>
          <p:nvPr>
            <p:ph idx="1"/>
          </p:nvPr>
        </p:nvSpPr>
        <p:spPr/>
        <p:txBody>
          <a:bodyPr/>
          <a:lstStyle/>
          <a:p>
            <a:pPr algn="just"/>
            <a:r>
              <a:rPr lang="fa-IR" smtClean="0">
                <a:cs typeface="B Nazanin" panose="00000400000000000000" pitchFamily="2" charset="-78"/>
              </a:rPr>
              <a:t>اصطلاح </a:t>
            </a:r>
            <a:r>
              <a:rPr lang="fa-IR">
                <a:cs typeface="B Nazanin" panose="00000400000000000000" pitchFamily="2" charset="-78"/>
              </a:rPr>
              <a:t>پایایی که گاهی اوقات مترادف با قابلیت اعتماد، ثبات، همسانی، قابلیت </a:t>
            </a:r>
            <a:r>
              <a:rPr lang="fa-IR" smtClean="0">
                <a:cs typeface="B Nazanin" panose="00000400000000000000" pitchFamily="2" charset="-78"/>
              </a:rPr>
              <a:t>پیشبینی، دقت </a:t>
            </a:r>
            <a:r>
              <a:rPr lang="fa-IR">
                <a:cs typeface="B Nazanin" panose="00000400000000000000" pitchFamily="2" charset="-78"/>
              </a:rPr>
              <a:t>یا صحت و اعتبار </a:t>
            </a:r>
            <a:r>
              <a:rPr lang="fa-IR" smtClean="0">
                <a:cs typeface="B Nazanin" panose="00000400000000000000" pitchFamily="2" charset="-78"/>
              </a:rPr>
              <a:t>به کار </a:t>
            </a:r>
            <a:r>
              <a:rPr lang="fa-IR">
                <a:cs typeface="B Nazanin" panose="00000400000000000000" pitchFamily="2" charset="-78"/>
              </a:rPr>
              <a:t>میرود، به معنی </a:t>
            </a:r>
            <a:r>
              <a:rPr lang="fa-IR" b="1">
                <a:solidFill>
                  <a:srgbClr val="00B0F0"/>
                </a:solidFill>
                <a:cs typeface="B Nazanin" panose="00000400000000000000" pitchFamily="2" charset="-78"/>
              </a:rPr>
              <a:t>ثبات </a:t>
            </a:r>
            <a:r>
              <a:rPr lang="fa-IR" b="1" smtClean="0">
                <a:solidFill>
                  <a:srgbClr val="00B0F0"/>
                </a:solidFill>
                <a:cs typeface="B Nazanin" panose="00000400000000000000" pitchFamily="2" charset="-78"/>
              </a:rPr>
              <a:t>اندازه ها </a:t>
            </a:r>
            <a:r>
              <a:rPr lang="fa-IR" b="1">
                <a:solidFill>
                  <a:srgbClr val="00B0F0"/>
                </a:solidFill>
                <a:cs typeface="B Nazanin" panose="00000400000000000000" pitchFamily="2" charset="-78"/>
              </a:rPr>
              <a:t>در دفعات </a:t>
            </a:r>
            <a:r>
              <a:rPr lang="fa-IR" b="1" smtClean="0">
                <a:solidFill>
                  <a:srgbClr val="00B0F0"/>
                </a:solidFill>
                <a:cs typeface="B Nazanin" panose="00000400000000000000" pitchFamily="2" charset="-78"/>
              </a:rPr>
              <a:t>اندازه گیری </a:t>
            </a:r>
            <a:r>
              <a:rPr lang="fa-IR">
                <a:cs typeface="B Nazanin" panose="00000400000000000000" pitchFamily="2" charset="-78"/>
              </a:rPr>
              <a:t>است (ازکیا</a:t>
            </a:r>
            <a:r>
              <a:rPr lang="fa-IR" smtClean="0">
                <a:cs typeface="B Nazanin" panose="00000400000000000000" pitchFamily="2" charset="-78"/>
              </a:rPr>
              <a:t>، 1382، 515) برای </a:t>
            </a:r>
            <a:r>
              <a:rPr lang="fa-IR">
                <a:cs typeface="B Nazanin" panose="00000400000000000000" pitchFamily="2" charset="-78"/>
              </a:rPr>
              <a:t>تعیین پایایی ابزار در این تحقیق، از دو شیوه سازگاری درونی و بازآزمایی استفاده گردید. سازگاری درونی ابزار در یک نمونه </a:t>
            </a:r>
            <a:r>
              <a:rPr lang="fa-IR" smtClean="0">
                <a:cs typeface="B Nazanin" panose="00000400000000000000" pitchFamily="2" charset="-78"/>
              </a:rPr>
              <a:t>60 نفری </a:t>
            </a:r>
            <a:r>
              <a:rPr lang="fa-IR">
                <a:cs typeface="B Nazanin" panose="00000400000000000000" pitchFamily="2" charset="-78"/>
              </a:rPr>
              <a:t>از جوانان که به صورت تصادفی انتخاب شدند با استفاده از اندازهگیری آلفای کرونباخ تعیین گردید. آلفای کرونباخ معرف میزان تناسب گروهی از آیتمهاست که یک سازه را میسنجند. </a:t>
            </a:r>
            <a:r>
              <a:rPr lang="fa-IR" b="1">
                <a:solidFill>
                  <a:srgbClr val="00B0F0"/>
                </a:solidFill>
                <a:cs typeface="B Nazanin" panose="00000400000000000000" pitchFamily="2" charset="-78"/>
              </a:rPr>
              <a:t>میزان آلفای کرونباخ بین </a:t>
            </a:r>
            <a:r>
              <a:rPr lang="fa-IR" b="1" smtClean="0">
                <a:solidFill>
                  <a:srgbClr val="00B0F0"/>
                </a:solidFill>
                <a:cs typeface="B Nazanin" panose="00000400000000000000" pitchFamily="2" charset="-78"/>
              </a:rPr>
              <a:t>0/7 </a:t>
            </a:r>
            <a:r>
              <a:rPr lang="fa-IR" b="1">
                <a:solidFill>
                  <a:srgbClr val="00B0F0"/>
                </a:solidFill>
                <a:cs typeface="B Nazanin" panose="00000400000000000000" pitchFamily="2" charset="-78"/>
              </a:rPr>
              <a:t>تا </a:t>
            </a:r>
            <a:r>
              <a:rPr lang="fa-IR" b="1" smtClean="0">
                <a:solidFill>
                  <a:srgbClr val="00B0F0"/>
                </a:solidFill>
                <a:cs typeface="B Nazanin" panose="00000400000000000000" pitchFamily="2" charset="-78"/>
              </a:rPr>
              <a:t>0/8 قابل قبول </a:t>
            </a:r>
            <a:r>
              <a:rPr lang="fa-IR" b="1">
                <a:solidFill>
                  <a:srgbClr val="00B0F0"/>
                </a:solidFill>
                <a:cs typeface="B Nazanin" panose="00000400000000000000" pitchFamily="2" charset="-78"/>
              </a:rPr>
              <a:t>خواهد بود. </a:t>
            </a:r>
          </a:p>
          <a:p>
            <a:pPr algn="just"/>
            <a:r>
              <a:rPr lang="fa-IR">
                <a:cs typeface="B Nazanin" panose="00000400000000000000" pitchFamily="2" charset="-78"/>
              </a:rPr>
              <a:t/>
            </a:r>
            <a:br>
              <a:rPr lang="fa-IR">
                <a:cs typeface="B Nazanin" panose="00000400000000000000" pitchFamily="2" charset="-78"/>
              </a:rPr>
            </a:br>
            <a:endParaRPr lang="fa-IR">
              <a:cs typeface="B Nazanin" panose="00000400000000000000" pitchFamily="2" charset="-78"/>
            </a:endParaRPr>
          </a:p>
        </p:txBody>
      </p:sp>
      <p:sp>
        <p:nvSpPr>
          <p:cNvPr id="5" name="Oval 4"/>
          <p:cNvSpPr/>
          <p:nvPr/>
        </p:nvSpPr>
        <p:spPr>
          <a:xfrm>
            <a:off x="1212112" y="4635795"/>
            <a:ext cx="4104167" cy="978196"/>
          </a:xfrm>
          <a:prstGeom prst="ellipse">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fa-IR" sz="2800">
                <a:solidFill>
                  <a:prstClr val="black"/>
                </a:solidFill>
                <a:cs typeface="B Nazanin" panose="00000400000000000000" pitchFamily="2" charset="-78"/>
              </a:rPr>
              <a:t>سازگاری درونی ابزار</a:t>
            </a:r>
            <a:endParaRPr lang="fa-IR"/>
          </a:p>
        </p:txBody>
      </p:sp>
    </p:spTree>
    <p:extLst>
      <p:ext uri="{BB962C8B-B14F-4D97-AF65-F5344CB8AC3E}">
        <p14:creationId xmlns:p14="http://schemas.microsoft.com/office/powerpoint/2010/main" val="319444003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cs typeface="B Nazanin" panose="00000400000000000000" pitchFamily="2" charset="-78"/>
            </a:endParaRPr>
          </a:p>
        </p:txBody>
      </p:sp>
      <p:sp>
        <p:nvSpPr>
          <p:cNvPr id="3" name="Content Placeholder 2"/>
          <p:cNvSpPr>
            <a:spLocks noGrp="1"/>
          </p:cNvSpPr>
          <p:nvPr>
            <p:ph idx="1"/>
          </p:nvPr>
        </p:nvSpPr>
        <p:spPr/>
        <p:txBody>
          <a:bodyPr/>
          <a:lstStyle/>
          <a:p>
            <a:pPr algn="just"/>
            <a:r>
              <a:rPr lang="fa-IR" smtClean="0">
                <a:cs typeface="B Nazanin" panose="00000400000000000000" pitchFamily="2" charset="-78"/>
              </a:rPr>
              <a:t>برای </a:t>
            </a:r>
            <a:r>
              <a:rPr lang="fa-IR">
                <a:cs typeface="B Nazanin" panose="00000400000000000000" pitchFamily="2" charset="-78"/>
              </a:rPr>
              <a:t>تعیین پایایی ثبات ابزار نیز از </a:t>
            </a:r>
            <a:r>
              <a:rPr lang="fa-IR" b="1">
                <a:solidFill>
                  <a:srgbClr val="92D050"/>
                </a:solidFill>
                <a:cs typeface="B Nazanin" panose="00000400000000000000" pitchFamily="2" charset="-78"/>
              </a:rPr>
              <a:t>روش بررسی آزمون مجدد با فاصله زمانی دو هفته </a:t>
            </a:r>
            <a:r>
              <a:rPr lang="fa-IR">
                <a:cs typeface="B Nazanin" panose="00000400000000000000" pitchFamily="2" charset="-78"/>
              </a:rPr>
              <a:t>استفاده گردید و نمرات کسب شده در این دو مرحله با استفاده از شاخص همبستگی درون </a:t>
            </a:r>
            <a:r>
              <a:rPr lang="fa-IR" smtClean="0">
                <a:cs typeface="B Nazanin" panose="00000400000000000000" pitchFamily="2" charset="-78"/>
              </a:rPr>
              <a:t>خوشه ای </a:t>
            </a:r>
            <a:r>
              <a:rPr lang="fa-IR">
                <a:cs typeface="B Nazanin" panose="00000400000000000000" pitchFamily="2" charset="-78"/>
              </a:rPr>
              <a:t>با هم مقایسه شدند. روش بازآزمایی مناسبترین روش برای محاسبه ثبات ابزار </a:t>
            </a:r>
            <a:r>
              <a:rPr lang="fa-IR" smtClean="0">
                <a:cs typeface="B Nazanin" panose="00000400000000000000" pitchFamily="2" charset="-78"/>
              </a:rPr>
              <a:t>اندازه گیری </a:t>
            </a:r>
            <a:r>
              <a:rPr lang="fa-IR">
                <a:cs typeface="B Nazanin" panose="00000400000000000000" pitchFamily="2" charset="-78"/>
              </a:rPr>
              <a:t>است (سرمد، 1384، 166) </a:t>
            </a:r>
            <a:r>
              <a:rPr lang="fa-IR" smtClean="0">
                <a:cs typeface="B Nazanin" panose="00000400000000000000" pitchFamily="2" charset="-78"/>
              </a:rPr>
              <a:t>همانطور </a:t>
            </a:r>
            <a:r>
              <a:rPr lang="fa-IR">
                <a:cs typeface="B Nazanin" panose="00000400000000000000" pitchFamily="2" charset="-78"/>
              </a:rPr>
              <a:t>مشاهده </a:t>
            </a:r>
            <a:r>
              <a:rPr lang="fa-IR" smtClean="0">
                <a:cs typeface="B Nazanin" panose="00000400000000000000" pitchFamily="2" charset="-78"/>
              </a:rPr>
              <a:t>که </a:t>
            </a:r>
            <a:r>
              <a:rPr lang="fa-IR">
                <a:cs typeface="B Nazanin" panose="00000400000000000000" pitchFamily="2" charset="-78"/>
              </a:rPr>
              <a:t>در جدول </a:t>
            </a:r>
            <a:r>
              <a:rPr lang="fa-IR" smtClean="0">
                <a:cs typeface="B Nazanin" panose="00000400000000000000" pitchFamily="2" charset="-78"/>
              </a:rPr>
              <a:t>میشود</a:t>
            </a:r>
            <a:r>
              <a:rPr lang="fa-IR">
                <a:cs typeface="B Nazanin" panose="00000400000000000000" pitchFamily="2" charset="-78"/>
              </a:rPr>
              <a:t>، پایایی تمام ابعاد مدارای اجتماعی با </a:t>
            </a:r>
            <a:r>
              <a:rPr lang="fa-IR" b="1">
                <a:solidFill>
                  <a:srgbClr val="00B0F0"/>
                </a:solidFill>
                <a:cs typeface="B Nazanin" panose="00000400000000000000" pitchFamily="2" charset="-78"/>
              </a:rPr>
              <a:t>ضریب آلفای کرونباخ </a:t>
            </a:r>
            <a:r>
              <a:rPr lang="fa-IR" smtClean="0">
                <a:cs typeface="B Nazanin" panose="00000400000000000000" pitchFamily="2" charset="-78"/>
              </a:rPr>
              <a:t>بالاتر </a:t>
            </a:r>
            <a:r>
              <a:rPr lang="fa-IR">
                <a:cs typeface="B Nazanin" panose="00000400000000000000" pitchFamily="2" charset="-78"/>
              </a:rPr>
              <a:t>از </a:t>
            </a:r>
            <a:r>
              <a:rPr lang="fa-IR" smtClean="0">
                <a:cs typeface="B Nazanin" panose="00000400000000000000" pitchFamily="2" charset="-78"/>
              </a:rPr>
              <a:t>0/7و </a:t>
            </a:r>
            <a:r>
              <a:rPr lang="fa-IR" b="1">
                <a:solidFill>
                  <a:srgbClr val="FF0000"/>
                </a:solidFill>
                <a:cs typeface="B Nazanin" panose="00000400000000000000" pitchFamily="2" charset="-78"/>
              </a:rPr>
              <a:t>ضریب بازآزمایی </a:t>
            </a:r>
            <a:r>
              <a:rPr lang="fa-IR" smtClean="0">
                <a:cs typeface="B Nazanin" panose="00000400000000000000" pitchFamily="2" charset="-78"/>
              </a:rPr>
              <a:t>بالاتر از 0/6 در </a:t>
            </a:r>
            <a:r>
              <a:rPr lang="fa-IR">
                <a:cs typeface="B Nazanin" panose="00000400000000000000" pitchFamily="2" charset="-78"/>
              </a:rPr>
              <a:t>حد مطلوبی قرار دارد. پایایی کل پرسشنامه نیز با آلفای کرونباخ </a:t>
            </a:r>
            <a:r>
              <a:rPr lang="fa-IR" smtClean="0">
                <a:cs typeface="B Nazanin" panose="00000400000000000000" pitchFamily="2" charset="-78"/>
              </a:rPr>
              <a:t>0/88و </a:t>
            </a:r>
            <a:r>
              <a:rPr lang="fa-IR">
                <a:cs typeface="B Nazanin" panose="00000400000000000000" pitchFamily="2" charset="-78"/>
              </a:rPr>
              <a:t>ضریب بازآزمایی </a:t>
            </a:r>
            <a:r>
              <a:rPr lang="fa-IR" smtClean="0">
                <a:cs typeface="B Nazanin" panose="00000400000000000000" pitchFamily="2" charset="-78"/>
              </a:rPr>
              <a:t>0/69 مطلوب </a:t>
            </a:r>
            <a:r>
              <a:rPr lang="fa-IR">
                <a:cs typeface="B Nazanin" panose="00000400000000000000" pitchFamily="2" charset="-78"/>
              </a:rPr>
              <a:t>است</a:t>
            </a:r>
          </a:p>
        </p:txBody>
      </p:sp>
    </p:spTree>
    <p:extLst>
      <p:ext uri="{BB962C8B-B14F-4D97-AF65-F5344CB8AC3E}">
        <p14:creationId xmlns:p14="http://schemas.microsoft.com/office/powerpoint/2010/main" val="283523706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cs typeface="B Nazanin" panose="00000400000000000000" pitchFamily="2" charset="-78"/>
            </a:endParaRPr>
          </a:p>
        </p:txBody>
      </p:sp>
      <p:pic>
        <p:nvPicPr>
          <p:cNvPr id="4" name="Content Placeholder 3"/>
          <p:cNvPicPr>
            <a:picLocks noGrp="1" noChangeAspect="1"/>
          </p:cNvPicPr>
          <p:nvPr>
            <p:ph idx="1"/>
          </p:nvPr>
        </p:nvPicPr>
        <p:blipFill>
          <a:blip r:embed="rId2"/>
          <a:stretch>
            <a:fillRect/>
          </a:stretch>
        </p:blipFill>
        <p:spPr>
          <a:xfrm>
            <a:off x="339890" y="1941341"/>
            <a:ext cx="11139348" cy="3035569"/>
          </a:xfrm>
          <a:prstGeom prst="rect">
            <a:avLst/>
          </a:prstGeom>
        </p:spPr>
      </p:pic>
    </p:spTree>
    <p:extLst>
      <p:ext uri="{BB962C8B-B14F-4D97-AF65-F5344CB8AC3E}">
        <p14:creationId xmlns:p14="http://schemas.microsoft.com/office/powerpoint/2010/main" val="255573911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cs typeface="B Nazanin" panose="00000400000000000000" pitchFamily="2" charset="-78"/>
            </a:endParaRPr>
          </a:p>
        </p:txBody>
      </p:sp>
      <p:sp>
        <p:nvSpPr>
          <p:cNvPr id="3" name="Content Placeholder 2"/>
          <p:cNvSpPr>
            <a:spLocks noGrp="1"/>
          </p:cNvSpPr>
          <p:nvPr>
            <p:ph idx="1"/>
          </p:nvPr>
        </p:nvSpPr>
        <p:spPr/>
        <p:txBody>
          <a:bodyPr/>
          <a:lstStyle/>
          <a:p>
            <a:r>
              <a:rPr lang="fa-IR">
                <a:cs typeface="B Nazanin" panose="00000400000000000000" pitchFamily="2" charset="-78"/>
              </a:rPr>
              <a:t>نرم ها یا هنجارها وضع نسبی و مرتبه فرد در گروه مرجع </a:t>
            </a:r>
            <a:r>
              <a:rPr lang="fa-IR" smtClean="0">
                <a:cs typeface="B Nazanin" panose="00000400000000000000" pitchFamily="2" charset="-78"/>
              </a:rPr>
              <a:t>(در </a:t>
            </a:r>
            <a:r>
              <a:rPr lang="fa-IR">
                <a:cs typeface="B Nazanin" panose="00000400000000000000" pitchFamily="2" charset="-78"/>
              </a:rPr>
              <a:t>اینجا </a:t>
            </a:r>
            <a:r>
              <a:rPr lang="fa-IR" smtClean="0">
                <a:cs typeface="B Nazanin" panose="00000400000000000000" pitchFamily="2" charset="-78"/>
              </a:rPr>
              <a:t>جوانان) </a:t>
            </a:r>
            <a:r>
              <a:rPr lang="fa-IR">
                <a:cs typeface="B Nazanin" panose="00000400000000000000" pitchFamily="2" charset="-78"/>
              </a:rPr>
              <a:t>را مشخص می نرمکنند. ها از سویی، وضع کلی و جایگاه فرد در مقیاس </a:t>
            </a:r>
            <a:r>
              <a:rPr lang="fa-IR" smtClean="0">
                <a:cs typeface="B Nazanin" panose="00000400000000000000" pitchFamily="2" charset="-78"/>
              </a:rPr>
              <a:t>نمره ها </a:t>
            </a:r>
            <a:r>
              <a:rPr lang="fa-IR">
                <a:cs typeface="B Nazanin" panose="00000400000000000000" pitchFamily="2" charset="-78"/>
              </a:rPr>
              <a:t>و از سوی دیگر برای مقایسه نتایج </a:t>
            </a:r>
            <a:r>
              <a:rPr lang="fa-IR" smtClean="0">
                <a:cs typeface="B Nazanin" panose="00000400000000000000" pitchFamily="2" charset="-78"/>
              </a:rPr>
              <a:t>های آزمون </a:t>
            </a:r>
            <a:r>
              <a:rPr lang="fa-IR">
                <a:cs typeface="B Nazanin" panose="00000400000000000000" pitchFamily="2" charset="-78"/>
              </a:rPr>
              <a:t>مختلف، اهمیت بسیار دارند. نرم به این امکان را </a:t>
            </a:r>
            <a:r>
              <a:rPr lang="fa-IR" smtClean="0">
                <a:cs typeface="B Nazanin" panose="00000400000000000000" pitchFamily="2" charset="-78"/>
              </a:rPr>
              <a:t>کننده آزمون </a:t>
            </a:r>
            <a:r>
              <a:rPr lang="fa-IR">
                <a:cs typeface="B Nazanin" panose="00000400000000000000" pitchFamily="2" charset="-78"/>
              </a:rPr>
              <a:t>می دهد </a:t>
            </a:r>
            <a:r>
              <a:rPr lang="fa-IR" smtClean="0">
                <a:cs typeface="B Nazanin" panose="00000400000000000000" pitchFamily="2" charset="-78"/>
              </a:rPr>
              <a:t>که  موقعیت آزمودنی </a:t>
            </a:r>
            <a:r>
              <a:rPr lang="fa-IR">
                <a:cs typeface="B Nazanin" panose="00000400000000000000" pitchFamily="2" charset="-78"/>
              </a:rPr>
              <a:t>را نسبت به توزیع </a:t>
            </a:r>
            <a:r>
              <a:rPr lang="fa-IR" smtClean="0">
                <a:cs typeface="B Nazanin" panose="00000400000000000000" pitchFamily="2" charset="-78"/>
              </a:rPr>
              <a:t>نمره های </a:t>
            </a:r>
            <a:r>
              <a:rPr lang="fa-IR">
                <a:cs typeface="B Nazanin" panose="00000400000000000000" pitchFamily="2" charset="-78"/>
              </a:rPr>
              <a:t>خام سایر افراد تعیین کند </a:t>
            </a:r>
            <a:r>
              <a:rPr lang="fa-IR" smtClean="0">
                <a:cs typeface="B Nazanin" panose="00000400000000000000" pitchFamily="2" charset="-78"/>
              </a:rPr>
              <a:t>(پاشا </a:t>
            </a:r>
            <a:r>
              <a:rPr lang="fa-IR">
                <a:cs typeface="B Nazanin" panose="00000400000000000000" pitchFamily="2" charset="-78"/>
              </a:rPr>
              <a:t>شریفی، </a:t>
            </a:r>
            <a:r>
              <a:rPr lang="fa-IR" smtClean="0">
                <a:cs typeface="B Nazanin" panose="00000400000000000000" pitchFamily="2" charset="-78"/>
              </a:rPr>
              <a:t>1392)</a:t>
            </a:r>
            <a:endParaRPr lang="fa-IR">
              <a:cs typeface="B Nazanin" panose="00000400000000000000" pitchFamily="2" charset="-78"/>
            </a:endParaRPr>
          </a:p>
        </p:txBody>
      </p:sp>
    </p:spTree>
    <p:extLst>
      <p:ext uri="{BB962C8B-B14F-4D97-AF65-F5344CB8AC3E}">
        <p14:creationId xmlns:p14="http://schemas.microsoft.com/office/powerpoint/2010/main" val="17026615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pPr algn="just"/>
            <a:r>
              <a:rPr lang="fa-IR">
                <a:cs typeface="B Nazanin" panose="00000400000000000000" pitchFamily="2" charset="-78"/>
              </a:rPr>
              <a:t>در جدول 8 نقاط درصدی و </a:t>
            </a:r>
            <a:r>
              <a:rPr lang="fa-IR" smtClean="0">
                <a:cs typeface="B Nazanin" panose="00000400000000000000" pitchFamily="2" charset="-78"/>
              </a:rPr>
              <a:t>نمره های </a:t>
            </a:r>
            <a:r>
              <a:rPr lang="fa-IR">
                <a:cs typeface="B Nazanin" panose="00000400000000000000" pitchFamily="2" charset="-78"/>
              </a:rPr>
              <a:t>معادل آن آمده است. </a:t>
            </a:r>
            <a:r>
              <a:rPr lang="fa-IR" b="1">
                <a:solidFill>
                  <a:srgbClr val="FF0000"/>
                </a:solidFill>
                <a:cs typeface="B Nazanin" panose="00000400000000000000" pitchFamily="2" charset="-78"/>
              </a:rPr>
              <a:t>میانه نمره </a:t>
            </a:r>
            <a:r>
              <a:rPr lang="fa-IR" b="1" smtClean="0">
                <a:solidFill>
                  <a:srgbClr val="FF0000"/>
                </a:solidFill>
                <a:cs typeface="B Nazanin" panose="00000400000000000000" pitchFamily="2" charset="-78"/>
              </a:rPr>
              <a:t>ها</a:t>
            </a:r>
            <a:r>
              <a:rPr lang="fa-IR" b="1">
                <a:solidFill>
                  <a:srgbClr val="FF0000"/>
                </a:solidFill>
                <a:cs typeface="B Nazanin" panose="00000400000000000000" pitchFamily="2" charset="-78"/>
              </a:rPr>
              <a:t>ی</a:t>
            </a:r>
            <a:r>
              <a:rPr lang="fa-IR" b="1" smtClean="0">
                <a:solidFill>
                  <a:srgbClr val="FF0000"/>
                </a:solidFill>
                <a:cs typeface="B Nazanin" panose="00000400000000000000" pitchFamily="2" charset="-78"/>
              </a:rPr>
              <a:t> </a:t>
            </a:r>
            <a:r>
              <a:rPr lang="fa-IR" b="1">
                <a:solidFill>
                  <a:srgbClr val="FF0000"/>
                </a:solidFill>
                <a:cs typeface="B Nazanin" panose="00000400000000000000" pitchFamily="2" charset="-78"/>
              </a:rPr>
              <a:t>استاندارد </a:t>
            </a:r>
            <a:r>
              <a:rPr lang="fa-IR" smtClean="0">
                <a:cs typeface="B Nazanin" panose="00000400000000000000" pitchFamily="2" charset="-78"/>
              </a:rPr>
              <a:t>برابر </a:t>
            </a:r>
            <a:r>
              <a:rPr lang="fa-IR">
                <a:cs typeface="B Nazanin" panose="00000400000000000000" pitchFamily="2" charset="-78"/>
              </a:rPr>
              <a:t>با صفر است که توزیع متقارن دهنده نشان داده است و تصویر آن به تفکیک در شکل های زیر به صورت </a:t>
            </a:r>
            <a:r>
              <a:rPr lang="fa-IR" b="1">
                <a:solidFill>
                  <a:srgbClr val="FF0000"/>
                </a:solidFill>
                <a:cs typeface="B Nazanin" panose="00000400000000000000" pitchFamily="2" charset="-78"/>
              </a:rPr>
              <a:t>نمودار هیستوگرام </a:t>
            </a:r>
            <a:r>
              <a:rPr lang="fa-IR">
                <a:cs typeface="B Nazanin" panose="00000400000000000000" pitchFamily="2" charset="-78"/>
              </a:rPr>
              <a:t>آمده است. در زیر برای ارزیابی نمرات یآزمودن ها به نمرات </a:t>
            </a:r>
            <a:r>
              <a:rPr lang="en-US">
                <a:cs typeface="B Nazanin" panose="00000400000000000000" pitchFamily="2" charset="-78"/>
              </a:rPr>
              <a:t>z </a:t>
            </a:r>
            <a:r>
              <a:rPr lang="fa-IR">
                <a:cs typeface="B Nazanin" panose="00000400000000000000" pitchFamily="2" charset="-78"/>
              </a:rPr>
              <a:t> با میانگین صفر و انحراف استاندارد یک تبدیل شد و پس از آن نمرات</a:t>
            </a:r>
            <a:r>
              <a:rPr lang="en-US">
                <a:cs typeface="B Nazanin" panose="00000400000000000000" pitchFamily="2" charset="-78"/>
              </a:rPr>
              <a:t>T </a:t>
            </a:r>
            <a:r>
              <a:rPr lang="fa-IR">
                <a:cs typeface="B Nazanin" panose="00000400000000000000" pitchFamily="2" charset="-78"/>
              </a:rPr>
              <a:t> با میانگین 50 و انحراف استاندارد 10 ارائه شد</a:t>
            </a:r>
          </a:p>
          <a:p>
            <a:endParaRPr lang="fa-IR"/>
          </a:p>
        </p:txBody>
      </p:sp>
    </p:spTree>
    <p:extLst>
      <p:ext uri="{BB962C8B-B14F-4D97-AF65-F5344CB8AC3E}">
        <p14:creationId xmlns:p14="http://schemas.microsoft.com/office/powerpoint/2010/main" val="308283668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cs typeface="B Nazanin" panose="00000400000000000000" pitchFamily="2" charset="-78"/>
            </a:endParaRPr>
          </a:p>
        </p:txBody>
      </p:sp>
      <p:pic>
        <p:nvPicPr>
          <p:cNvPr id="4" name="Content Placeholder 3"/>
          <p:cNvPicPr>
            <a:picLocks noGrp="1" noChangeAspect="1"/>
          </p:cNvPicPr>
          <p:nvPr>
            <p:ph idx="1"/>
          </p:nvPr>
        </p:nvPicPr>
        <p:blipFill>
          <a:blip r:embed="rId2"/>
          <a:stretch>
            <a:fillRect/>
          </a:stretch>
        </p:blipFill>
        <p:spPr>
          <a:xfrm>
            <a:off x="838200" y="877780"/>
            <a:ext cx="10498866" cy="4758745"/>
          </a:xfrm>
          <a:prstGeom prst="rect">
            <a:avLst/>
          </a:prstGeom>
        </p:spPr>
      </p:pic>
    </p:spTree>
    <p:extLst>
      <p:ext uri="{BB962C8B-B14F-4D97-AF65-F5344CB8AC3E}">
        <p14:creationId xmlns:p14="http://schemas.microsoft.com/office/powerpoint/2010/main" val="42746040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cs typeface="B Nazanin" panose="00000400000000000000" pitchFamily="2" charset="-78"/>
            </a:endParaRPr>
          </a:p>
        </p:txBody>
      </p:sp>
      <p:pic>
        <p:nvPicPr>
          <p:cNvPr id="4" name="Content Placeholder 3"/>
          <p:cNvPicPr>
            <a:picLocks noGrp="1" noChangeAspect="1"/>
          </p:cNvPicPr>
          <p:nvPr>
            <p:ph idx="1"/>
          </p:nvPr>
        </p:nvPicPr>
        <p:blipFill>
          <a:blip r:embed="rId2"/>
          <a:stretch>
            <a:fillRect/>
          </a:stretch>
        </p:blipFill>
        <p:spPr>
          <a:xfrm>
            <a:off x="737986" y="777922"/>
            <a:ext cx="10615814" cy="5044199"/>
          </a:xfrm>
          <a:prstGeom prst="rect">
            <a:avLst/>
          </a:prstGeom>
        </p:spPr>
      </p:pic>
    </p:spTree>
    <p:extLst>
      <p:ext uri="{BB962C8B-B14F-4D97-AF65-F5344CB8AC3E}">
        <p14:creationId xmlns:p14="http://schemas.microsoft.com/office/powerpoint/2010/main" val="104588907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b="1" smtClean="0">
                <a:solidFill>
                  <a:srgbClr val="FF0000"/>
                </a:solidFill>
                <a:cs typeface="B Nazanin" panose="00000400000000000000" pitchFamily="2" charset="-78"/>
              </a:rPr>
              <a:t>نتیجه گیری</a:t>
            </a:r>
            <a:endParaRPr lang="fa-IR" b="1">
              <a:solidFill>
                <a:srgbClr val="FF0000"/>
              </a:solidFill>
              <a:cs typeface="B Nazanin" panose="00000400000000000000" pitchFamily="2" charset="-78"/>
            </a:endParaRPr>
          </a:p>
        </p:txBody>
      </p:sp>
      <p:sp>
        <p:nvSpPr>
          <p:cNvPr id="3" name="Content Placeholder 2"/>
          <p:cNvSpPr>
            <a:spLocks noGrp="1"/>
          </p:cNvSpPr>
          <p:nvPr>
            <p:ph idx="1"/>
          </p:nvPr>
        </p:nvSpPr>
        <p:spPr/>
        <p:txBody>
          <a:bodyPr>
            <a:normAutofit/>
          </a:bodyPr>
          <a:lstStyle/>
          <a:p>
            <a:pPr algn="just"/>
            <a:r>
              <a:rPr lang="fa-IR" smtClean="0">
                <a:cs typeface="B Nazanin" panose="00000400000000000000" pitchFamily="2" charset="-78"/>
              </a:rPr>
              <a:t>هدف </a:t>
            </a:r>
            <a:r>
              <a:rPr lang="fa-IR">
                <a:cs typeface="B Nazanin" panose="00000400000000000000" pitchFamily="2" charset="-78"/>
              </a:rPr>
              <a:t>از مطالعه حاضر، تدوین و سنجشپذیری پرسشنامه مدارای اجتماعی در شهر اصفهان </a:t>
            </a:r>
            <a:r>
              <a:rPr lang="fa-IR" smtClean="0">
                <a:cs typeface="B Nazanin" panose="00000400000000000000" pitchFamily="2" charset="-78"/>
              </a:rPr>
              <a:t>بر مبنای </a:t>
            </a:r>
            <a:r>
              <a:rPr lang="fa-IR">
                <a:cs typeface="B Nazanin" panose="00000400000000000000" pitchFamily="2" charset="-78"/>
              </a:rPr>
              <a:t>نظریه ساختیابی گیدنز بود. آنچه تاکنون برای سنجش مدارای اجتماعی در </a:t>
            </a:r>
            <a:r>
              <a:rPr lang="fa-IR" smtClean="0">
                <a:cs typeface="B Nazanin" panose="00000400000000000000" pitchFamily="2" charset="-78"/>
              </a:rPr>
              <a:t>تحقیقات مدنظر </a:t>
            </a:r>
            <a:r>
              <a:rPr lang="fa-IR">
                <a:cs typeface="B Nazanin" panose="00000400000000000000" pitchFamily="2" charset="-78"/>
              </a:rPr>
              <a:t>قرار گرفته است، بهصورت فردی و یکسویه، نگرش </a:t>
            </a:r>
            <a:r>
              <a:rPr lang="fa-IR" smtClean="0">
                <a:cs typeface="B Nazanin" panose="00000400000000000000" pitchFamily="2" charset="-78"/>
              </a:rPr>
              <a:t>(عمدتاً به صورت ذهنی) </a:t>
            </a:r>
            <a:r>
              <a:rPr lang="fa-IR">
                <a:cs typeface="B Nazanin" panose="00000400000000000000" pitchFamily="2" charset="-78"/>
              </a:rPr>
              <a:t>و </a:t>
            </a:r>
            <a:r>
              <a:rPr lang="fa-IR" smtClean="0">
                <a:cs typeface="B Nazanin" panose="00000400000000000000" pitchFamily="2" charset="-78"/>
              </a:rPr>
              <a:t>میزان تابعیت </a:t>
            </a:r>
            <a:r>
              <a:rPr lang="fa-IR">
                <a:cs typeface="B Nazanin" panose="00000400000000000000" pitchFamily="2" charset="-78"/>
              </a:rPr>
              <a:t>و تحمل افراد را نسبت به دیگران و ساختارهای </a:t>
            </a:r>
            <a:r>
              <a:rPr lang="fa-IR" smtClean="0">
                <a:cs typeface="B Nazanin" panose="00000400000000000000" pitchFamily="2" charset="-78"/>
              </a:rPr>
              <a:t>کلان </a:t>
            </a:r>
            <a:r>
              <a:rPr lang="fa-IR">
                <a:cs typeface="B Nazanin" panose="00000400000000000000" pitchFamily="2" charset="-78"/>
              </a:rPr>
              <a:t>مورد سنجش قرار میدهد. در این تحقیقات افراد </a:t>
            </a:r>
            <a:r>
              <a:rPr lang="fa-IR" smtClean="0">
                <a:cs typeface="B Nazanin" panose="00000400000000000000" pitchFamily="2" charset="-78"/>
              </a:rPr>
              <a:t>به صورت منفعلانه </a:t>
            </a:r>
            <a:r>
              <a:rPr lang="fa-IR">
                <a:cs typeface="B Nazanin" panose="00000400000000000000" pitchFamily="2" charset="-78"/>
              </a:rPr>
              <a:t>نگرش و طرز رفتار خود نسبت به گوناگونی و تفاوتهای فردی را در </a:t>
            </a:r>
            <a:r>
              <a:rPr lang="fa-IR" smtClean="0">
                <a:cs typeface="B Nazanin" panose="00000400000000000000" pitchFamily="2" charset="-78"/>
              </a:rPr>
              <a:t>زمینه های </a:t>
            </a:r>
            <a:r>
              <a:rPr lang="fa-IR">
                <a:cs typeface="B Nazanin" panose="00000400000000000000" pitchFamily="2" charset="-78"/>
              </a:rPr>
              <a:t>مختلف اعم از دینی، سیاسی، اعتقادی، جنسیتی و ... بیان میکردند. </a:t>
            </a:r>
          </a:p>
        </p:txBody>
      </p:sp>
      <p:pic>
        <p:nvPicPr>
          <p:cNvPr id="4" name="Picture 3"/>
          <p:cNvPicPr>
            <a:picLocks noChangeAspect="1"/>
          </p:cNvPicPr>
          <p:nvPr/>
        </p:nvPicPr>
        <p:blipFill>
          <a:blip r:embed="rId2"/>
          <a:stretch>
            <a:fillRect/>
          </a:stretch>
        </p:blipFill>
        <p:spPr>
          <a:xfrm>
            <a:off x="838200" y="4372211"/>
            <a:ext cx="2100760" cy="1400507"/>
          </a:xfrm>
          <a:prstGeom prst="rect">
            <a:avLst/>
          </a:prstGeom>
        </p:spPr>
      </p:pic>
    </p:spTree>
    <p:extLst>
      <p:ext uri="{BB962C8B-B14F-4D97-AF65-F5344CB8AC3E}">
        <p14:creationId xmlns:p14="http://schemas.microsoft.com/office/powerpoint/2010/main" val="330463651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pPr algn="just"/>
            <a:r>
              <a:rPr lang="fa-IR">
                <a:cs typeface="B Nazanin" panose="00000400000000000000" pitchFamily="2" charset="-78"/>
              </a:rPr>
              <a:t>همچنین با مطالعه ادبیات نظری مربوط به این مفهوم دریافتیم که این مفهوم، گسترهی وسیعی از </a:t>
            </a:r>
            <a:r>
              <a:rPr lang="fa-IR" smtClean="0">
                <a:cs typeface="B Nazanin" panose="00000400000000000000" pitchFamily="2" charset="-78"/>
              </a:rPr>
              <a:t>زمینه های </a:t>
            </a:r>
            <a:r>
              <a:rPr lang="fa-IR">
                <a:cs typeface="B Nazanin" panose="00000400000000000000" pitchFamily="2" charset="-78"/>
              </a:rPr>
              <a:t>مختلف نظیر مدارای دینی، قومی، </a:t>
            </a:r>
            <a:r>
              <a:rPr lang="fa-IR" smtClean="0">
                <a:cs typeface="B Nazanin" panose="00000400000000000000" pitchFamily="2" charset="-78"/>
              </a:rPr>
              <a:t>اخلاقی</a:t>
            </a:r>
            <a:r>
              <a:rPr lang="fa-IR">
                <a:cs typeface="B Nazanin" panose="00000400000000000000" pitchFamily="2" charset="-78"/>
              </a:rPr>
              <a:t>، سیاسی، فرهنگی، جنسی، ملیتی، نژادی و حتی مدارا در برابر جرم و مجرمان را در بر میگیرد و متغیرهای متعددی بر روی آن اثرگذار است. علیرغم اهمیت بسیار زیاد این مفهوم، </a:t>
            </a:r>
            <a:r>
              <a:rPr lang="fa-IR" smtClean="0">
                <a:cs typeface="B Nazanin" panose="00000400000000000000" pitchFamily="2" charset="-78"/>
              </a:rPr>
              <a:t>تلاشی </a:t>
            </a:r>
            <a:r>
              <a:rPr lang="fa-IR">
                <a:cs typeface="B Nazanin" panose="00000400000000000000" pitchFamily="2" charset="-78"/>
              </a:rPr>
              <a:t>برای سنجش </a:t>
            </a:r>
            <a:r>
              <a:rPr lang="fa-IR" smtClean="0">
                <a:cs typeface="B Nazanin" panose="00000400000000000000" pitchFamily="2" charset="-78"/>
              </a:rPr>
              <a:t>جامعه شناختی </a:t>
            </a:r>
            <a:r>
              <a:rPr lang="fa-IR">
                <a:cs typeface="B Nazanin" panose="00000400000000000000" pitchFamily="2" charset="-78"/>
              </a:rPr>
              <a:t>آن صورت نگرفته است که شاید یکی از </a:t>
            </a:r>
            <a:r>
              <a:rPr lang="fa-IR" smtClean="0">
                <a:cs typeface="B Nazanin" panose="00000400000000000000" pitchFamily="2" charset="-78"/>
              </a:rPr>
              <a:t>دلایل </a:t>
            </a:r>
            <a:r>
              <a:rPr lang="fa-IR">
                <a:cs typeface="B Nazanin" panose="00000400000000000000" pitchFamily="2" charset="-78"/>
              </a:rPr>
              <a:t>آن، ابهام در فضای مفهومی این واژه باشد.</a:t>
            </a:r>
          </a:p>
          <a:p>
            <a:endParaRPr lang="fa-IR"/>
          </a:p>
        </p:txBody>
      </p:sp>
    </p:spTree>
    <p:extLst>
      <p:ext uri="{BB962C8B-B14F-4D97-AF65-F5344CB8AC3E}">
        <p14:creationId xmlns:p14="http://schemas.microsoft.com/office/powerpoint/2010/main" val="357356767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cs typeface="B Nazanin" panose="00000400000000000000" pitchFamily="2" charset="-78"/>
            </a:endParaRPr>
          </a:p>
        </p:txBody>
      </p:sp>
      <p:sp>
        <p:nvSpPr>
          <p:cNvPr id="3" name="Content Placeholder 2"/>
          <p:cNvSpPr>
            <a:spLocks noGrp="1"/>
          </p:cNvSpPr>
          <p:nvPr>
            <p:ph idx="1"/>
          </p:nvPr>
        </p:nvSpPr>
        <p:spPr/>
        <p:txBody>
          <a:bodyPr/>
          <a:lstStyle/>
          <a:p>
            <a:pPr algn="just"/>
            <a:r>
              <a:rPr lang="fa-IR">
                <a:cs typeface="B Nazanin" panose="00000400000000000000" pitchFamily="2" charset="-78"/>
              </a:rPr>
              <a:t>در این تحقیق </a:t>
            </a:r>
            <a:r>
              <a:rPr lang="fa-IR" smtClean="0">
                <a:cs typeface="B Nazanin" panose="00000400000000000000" pitchFamily="2" charset="-78"/>
              </a:rPr>
              <a:t>تلاش </a:t>
            </a:r>
            <a:r>
              <a:rPr lang="fa-IR">
                <a:cs typeface="B Nazanin" panose="00000400000000000000" pitchFamily="2" charset="-78"/>
              </a:rPr>
              <a:t>شده است با استفاده از نظریه ساختیابی، ضمن ارائه تعریفی شده از مدارا و </a:t>
            </a:r>
            <a:r>
              <a:rPr lang="fa-IR" smtClean="0">
                <a:cs typeface="B Nazanin" panose="00000400000000000000" pitchFamily="2" charset="-78"/>
              </a:rPr>
              <a:t>ساختیابی </a:t>
            </a:r>
            <a:r>
              <a:rPr lang="fa-IR">
                <a:cs typeface="B Nazanin" panose="00000400000000000000" pitchFamily="2" charset="-78"/>
              </a:rPr>
              <a:t>تعامل ساختار و عاملیت در بستر ساخت </a:t>
            </a:r>
            <a:r>
              <a:rPr lang="fa-IR" smtClean="0">
                <a:cs typeface="B Nazanin" panose="00000400000000000000" pitchFamily="2" charset="-78"/>
              </a:rPr>
              <a:t>یابی، سؤالات برای </a:t>
            </a:r>
            <a:r>
              <a:rPr lang="fa-IR">
                <a:cs typeface="B Nazanin" panose="00000400000000000000" pitchFamily="2" charset="-78"/>
              </a:rPr>
              <a:t>سنجش مدارای اجتماعی طراحی گردد که این تعامل را مدنظر قرار دهد. تعاملی که در یک بستر پویا می تواند درک ما را از مدارا، شرایط بروز آن و عوامل تقویت </a:t>
            </a:r>
            <a:r>
              <a:rPr lang="fa-IR" smtClean="0">
                <a:cs typeface="B Nazanin" panose="00000400000000000000" pitchFamily="2" charset="-78"/>
              </a:rPr>
              <a:t>کننده یا تضعیف </a:t>
            </a:r>
            <a:r>
              <a:rPr lang="fa-IR">
                <a:cs typeface="B Nazanin" panose="00000400000000000000" pitchFamily="2" charset="-78"/>
              </a:rPr>
              <a:t>کننده آن بهبود ابزاربخشد </a:t>
            </a:r>
            <a:r>
              <a:rPr lang="fa-IR" smtClean="0">
                <a:cs typeface="B Nazanin" panose="00000400000000000000" pitchFamily="2" charset="-78"/>
              </a:rPr>
              <a:t>و اندازه گیری </a:t>
            </a:r>
            <a:r>
              <a:rPr lang="fa-IR">
                <a:cs typeface="B Nazanin" panose="00000400000000000000" pitchFamily="2" charset="-78"/>
              </a:rPr>
              <a:t>مهمی را در اختیار فعالین اجتماعی، فرهنگی و </a:t>
            </a:r>
            <a:r>
              <a:rPr lang="fa-IR" smtClean="0">
                <a:cs typeface="B Nazanin" panose="00000400000000000000" pitchFamily="2" charset="-78"/>
              </a:rPr>
              <a:t>تصمیم گیران </a:t>
            </a:r>
            <a:r>
              <a:rPr lang="fa-IR">
                <a:cs typeface="B Nazanin" panose="00000400000000000000" pitchFamily="2" charset="-78"/>
              </a:rPr>
              <a:t>قرار دهد</a:t>
            </a:r>
            <a:r>
              <a:rPr lang="fa-IR" smtClean="0">
                <a:cs typeface="B Nazanin" panose="00000400000000000000" pitchFamily="2" charset="-78"/>
              </a:rPr>
              <a:t>..</a:t>
            </a:r>
            <a:endParaRPr lang="fa-IR">
              <a:cs typeface="B Nazanin" panose="00000400000000000000" pitchFamily="2" charset="-78"/>
            </a:endParaRPr>
          </a:p>
        </p:txBody>
      </p:sp>
    </p:spTree>
    <p:extLst>
      <p:ext uri="{BB962C8B-B14F-4D97-AF65-F5344CB8AC3E}">
        <p14:creationId xmlns:p14="http://schemas.microsoft.com/office/powerpoint/2010/main" val="109217486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pPr algn="just"/>
            <a:r>
              <a:rPr lang="fa-IR">
                <a:cs typeface="B Nazanin" panose="00000400000000000000" pitchFamily="2" charset="-78"/>
              </a:rPr>
              <a:t> ارزیابی مقیاس کاربسته در پژوهش با استفاده از انواع </a:t>
            </a:r>
            <a:r>
              <a:rPr lang="fa-IR" b="1">
                <a:solidFill>
                  <a:srgbClr val="00B0F0"/>
                </a:solidFill>
                <a:cs typeface="B Nazanin" panose="00000400000000000000" pitchFamily="2" charset="-78"/>
              </a:rPr>
              <a:t>اعتبار محتوا</a:t>
            </a:r>
            <a:r>
              <a:rPr lang="fa-IR" b="1">
                <a:cs typeface="B Nazanin" panose="00000400000000000000" pitchFamily="2" charset="-78"/>
              </a:rPr>
              <a:t>، </a:t>
            </a:r>
            <a:r>
              <a:rPr lang="fa-IR" b="1">
                <a:solidFill>
                  <a:srgbClr val="00B050"/>
                </a:solidFill>
                <a:cs typeface="B Nazanin" panose="00000400000000000000" pitchFamily="2" charset="-78"/>
              </a:rPr>
              <a:t>صوری</a:t>
            </a:r>
            <a:r>
              <a:rPr lang="fa-IR" b="1">
                <a:cs typeface="B Nazanin" panose="00000400000000000000" pitchFamily="2" charset="-78"/>
              </a:rPr>
              <a:t> و </a:t>
            </a:r>
            <a:r>
              <a:rPr lang="fa-IR" b="1">
                <a:solidFill>
                  <a:srgbClr val="FF0000"/>
                </a:solidFill>
                <a:cs typeface="B Nazanin" panose="00000400000000000000" pitchFamily="2" charset="-78"/>
              </a:rPr>
              <a:t>سازه</a:t>
            </a:r>
            <a:r>
              <a:rPr lang="fa-IR" b="1">
                <a:cs typeface="B Nazanin" panose="00000400000000000000" pitchFamily="2" charset="-78"/>
              </a:rPr>
              <a:t> </a:t>
            </a:r>
            <a:r>
              <a:rPr lang="fa-IR">
                <a:cs typeface="B Nazanin" panose="00000400000000000000" pitchFamily="2" charset="-78"/>
              </a:rPr>
              <a:t>انجام گرفت. برای اطمینان از محتوا</a:t>
            </a:r>
            <a:r>
              <a:rPr lang="fa-IR" smtClean="0">
                <a:cs typeface="B Nazanin" panose="00000400000000000000" pitchFamily="2" charset="-78"/>
              </a:rPr>
              <a:t>، اعتبار </a:t>
            </a:r>
            <a:r>
              <a:rPr lang="fa-IR">
                <a:cs typeface="B Nazanin" panose="00000400000000000000" pitchFamily="2" charset="-78"/>
              </a:rPr>
              <a:t>ضمن مطالعه پیشینه نظری و تجربی و ابعاد مدارای اجتماعی، </a:t>
            </a:r>
            <a:r>
              <a:rPr lang="fa-IR" smtClean="0">
                <a:cs typeface="B Nazanin" panose="00000400000000000000" pitchFamily="2" charset="-78"/>
              </a:rPr>
              <a:t>سنجه ها </a:t>
            </a:r>
            <a:r>
              <a:rPr lang="fa-IR">
                <a:cs typeface="B Nazanin" panose="00000400000000000000" pitchFamily="2" charset="-78"/>
              </a:rPr>
              <a:t>متناسب با مفهوم مدارا طراحی شدند. در مرحله بعد ابزار پژوهش از سوی برخی </a:t>
            </a:r>
            <a:r>
              <a:rPr lang="fa-IR" smtClean="0">
                <a:cs typeface="B Nazanin" panose="00000400000000000000" pitchFamily="2" charset="-78"/>
              </a:rPr>
              <a:t>از صاحبنظران </a:t>
            </a:r>
            <a:r>
              <a:rPr lang="fa-IR">
                <a:cs typeface="B Nazanin" panose="00000400000000000000" pitchFamily="2" charset="-78"/>
              </a:rPr>
              <a:t>و اساتید حوزه علوم اجتماعی مورد ارزیابی انتقادی قرار گرفت</a:t>
            </a:r>
            <a:endParaRPr lang="fa-IR"/>
          </a:p>
        </p:txBody>
      </p:sp>
    </p:spTree>
    <p:extLst>
      <p:ext uri="{BB962C8B-B14F-4D97-AF65-F5344CB8AC3E}">
        <p14:creationId xmlns:p14="http://schemas.microsoft.com/office/powerpoint/2010/main" val="74033323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cs typeface="B Nazanin" panose="00000400000000000000" pitchFamily="2" charset="-78"/>
            </a:endParaRPr>
          </a:p>
        </p:txBody>
      </p:sp>
      <p:sp>
        <p:nvSpPr>
          <p:cNvPr id="3" name="Content Placeholder 2"/>
          <p:cNvSpPr>
            <a:spLocks noGrp="1"/>
          </p:cNvSpPr>
          <p:nvPr>
            <p:ph idx="1"/>
          </p:nvPr>
        </p:nvSpPr>
        <p:spPr/>
        <p:txBody>
          <a:bodyPr/>
          <a:lstStyle/>
          <a:p>
            <a:pPr algn="just"/>
            <a:r>
              <a:rPr lang="fa-IR" smtClean="0">
                <a:cs typeface="B Nazanin" panose="00000400000000000000" pitchFamily="2" charset="-78"/>
              </a:rPr>
              <a:t>یافته های </a:t>
            </a:r>
            <a:r>
              <a:rPr lang="fa-IR">
                <a:cs typeface="B Nazanin" panose="00000400000000000000" pitchFamily="2" charset="-78"/>
              </a:rPr>
              <a:t>حاصل از مطالعه حاضر که براساس </a:t>
            </a:r>
            <a:r>
              <a:rPr lang="fa-IR" b="1" smtClean="0">
                <a:solidFill>
                  <a:srgbClr val="00B0F0"/>
                </a:solidFill>
                <a:cs typeface="B Nazanin" panose="00000400000000000000" pitchFamily="2" charset="-78"/>
              </a:rPr>
              <a:t>نظریه ساخت یابی گیدنز، </a:t>
            </a:r>
            <a:r>
              <a:rPr lang="fa-IR" smtClean="0">
                <a:cs typeface="B Nazanin" panose="00000400000000000000" pitchFamily="2" charset="-78"/>
              </a:rPr>
              <a:t>گردآوری شده اند،  </a:t>
            </a:r>
            <a:r>
              <a:rPr lang="fa-IR">
                <a:cs typeface="B Nazanin" panose="00000400000000000000" pitchFamily="2" charset="-78"/>
              </a:rPr>
              <a:t>میانگین و انحراف معیار سه عامل استخراج شده از پرسشنامه مدارای اجتماعی </a:t>
            </a:r>
            <a:r>
              <a:rPr lang="fa-IR" smtClean="0">
                <a:cs typeface="B Nazanin" panose="00000400000000000000" pitchFamily="2" charset="-78"/>
              </a:rPr>
              <a:t>(انتظارات </a:t>
            </a:r>
            <a:r>
              <a:rPr lang="fa-IR">
                <a:cs typeface="B Nazanin" panose="00000400000000000000" pitchFamily="2" charset="-78"/>
              </a:rPr>
              <a:t>عاملیت از ساختار، همسازی ساختار و عاملیت و انتظارات ساختار از </a:t>
            </a:r>
            <a:r>
              <a:rPr lang="fa-IR" smtClean="0">
                <a:cs typeface="B Nazanin" panose="00000400000000000000" pitchFamily="2" charset="-78"/>
              </a:rPr>
              <a:t>عاملیت) </a:t>
            </a:r>
            <a:r>
              <a:rPr lang="fa-IR">
                <a:cs typeface="B Nazanin" panose="00000400000000000000" pitchFamily="2" charset="-78"/>
              </a:rPr>
              <a:t>در حد </a:t>
            </a:r>
            <a:r>
              <a:rPr lang="fa-IR" b="1">
                <a:solidFill>
                  <a:srgbClr val="FF0000"/>
                </a:solidFill>
                <a:cs typeface="B Nazanin" panose="00000400000000000000" pitchFamily="2" charset="-78"/>
              </a:rPr>
              <a:t>متوسطی</a:t>
            </a:r>
            <a:r>
              <a:rPr lang="fa-IR">
                <a:cs typeface="B Nazanin" panose="00000400000000000000" pitchFamily="2" charset="-78"/>
              </a:rPr>
              <a:t> ارزیابی میگردد. وضعیت مدارای اجتماعی که محصول </a:t>
            </a:r>
            <a:r>
              <a:rPr lang="fa-IR" smtClean="0">
                <a:cs typeface="B Nazanin" panose="00000400000000000000" pitchFamily="2" charset="-78"/>
              </a:rPr>
              <a:t>دیالکتیک </a:t>
            </a:r>
            <a:r>
              <a:rPr lang="fa-IR">
                <a:cs typeface="B Nazanin" panose="00000400000000000000" pitchFamily="2" charset="-78"/>
              </a:rPr>
              <a:t>این </a:t>
            </a:r>
            <a:r>
              <a:rPr lang="fa-IR" smtClean="0">
                <a:cs typeface="B Nazanin" panose="00000400000000000000" pitchFamily="2" charset="-78"/>
              </a:rPr>
              <a:t>تحقیق در کلیت </a:t>
            </a:r>
            <a:r>
              <a:rPr lang="fa-IR">
                <a:cs typeface="B Nazanin" panose="00000400000000000000" pitchFamily="2" charset="-78"/>
              </a:rPr>
              <a:t>و عام ساختار </a:t>
            </a:r>
            <a:r>
              <a:rPr lang="fa-IR" smtClean="0">
                <a:cs typeface="B Nazanin" panose="00000400000000000000" pitchFamily="2" charset="-78"/>
              </a:rPr>
              <a:t>در </a:t>
            </a:r>
            <a:r>
              <a:rPr lang="fa-IR">
                <a:cs typeface="B Nazanin" panose="00000400000000000000" pitchFamily="2" charset="-78"/>
              </a:rPr>
              <a:t>نظر گرفته شده است </a:t>
            </a:r>
            <a:r>
              <a:rPr lang="fa-IR" smtClean="0">
                <a:cs typeface="B Nazanin" panose="00000400000000000000" pitchFamily="2" charset="-78"/>
              </a:rPr>
              <a:t>یافته ها، با </a:t>
            </a:r>
            <a:r>
              <a:rPr lang="fa-IR">
                <a:cs typeface="B Nazanin" panose="00000400000000000000" pitchFamily="2" charset="-78"/>
              </a:rPr>
              <a:t>پژوهشهای عسگری و شارع پور </a:t>
            </a:r>
            <a:r>
              <a:rPr lang="fa-IR" smtClean="0">
                <a:cs typeface="B Nazanin" panose="00000400000000000000" pitchFamily="2" charset="-78"/>
              </a:rPr>
              <a:t>(1388)در </a:t>
            </a:r>
            <a:r>
              <a:rPr lang="fa-IR">
                <a:cs typeface="B Nazanin" panose="00000400000000000000" pitchFamily="2" charset="-78"/>
              </a:rPr>
              <a:t>باب مدارای </a:t>
            </a:r>
            <a:r>
              <a:rPr lang="fa-IR" smtClean="0">
                <a:cs typeface="B Nazanin" panose="00000400000000000000" pitchFamily="2" charset="-78"/>
              </a:rPr>
              <a:t>اخلاقی </a:t>
            </a:r>
            <a:r>
              <a:rPr lang="fa-IR">
                <a:cs typeface="B Nazanin" panose="00000400000000000000" pitchFamily="2" charset="-78"/>
              </a:rPr>
              <a:t>– رفتاری؛ تراکارانی </a:t>
            </a:r>
            <a:r>
              <a:rPr lang="fa-IR" smtClean="0">
                <a:cs typeface="B Nazanin" panose="00000400000000000000" pitchFamily="2" charset="-78"/>
              </a:rPr>
              <a:t>(1389) در </a:t>
            </a:r>
            <a:r>
              <a:rPr lang="fa-IR">
                <a:cs typeface="B Nazanin" panose="00000400000000000000" pitchFamily="2" charset="-78"/>
              </a:rPr>
              <a:t>زمینه مدارای ملیتی، قومیتی، جنسیتی، دینی و محلی؛ گالبی و رضایی </a:t>
            </a:r>
            <a:r>
              <a:rPr lang="fa-IR" smtClean="0">
                <a:cs typeface="B Nazanin" panose="00000400000000000000" pitchFamily="2" charset="-78"/>
              </a:rPr>
              <a:t>(1392) در </a:t>
            </a:r>
            <a:r>
              <a:rPr lang="fa-IR">
                <a:cs typeface="B Nazanin" panose="00000400000000000000" pitchFamily="2" charset="-78"/>
              </a:rPr>
              <a:t>خصوص مدارای سیاسی، </a:t>
            </a:r>
            <a:r>
              <a:rPr lang="fa-IR" smtClean="0">
                <a:cs typeface="B Nazanin" panose="00000400000000000000" pitchFamily="2" charset="-78"/>
              </a:rPr>
              <a:t>اخلاقی </a:t>
            </a:r>
            <a:r>
              <a:rPr lang="fa-IR">
                <a:cs typeface="B Nazanin" panose="00000400000000000000" pitchFamily="2" charset="-78"/>
              </a:rPr>
              <a:t>و رفتاری، دینی و ملی؛ ادیبی و همکاران </a:t>
            </a:r>
            <a:r>
              <a:rPr lang="fa-IR" smtClean="0">
                <a:cs typeface="B Nazanin" panose="00000400000000000000" pitchFamily="2" charset="-78"/>
              </a:rPr>
              <a:t>(1391)درباره </a:t>
            </a:r>
            <a:r>
              <a:rPr lang="fa-IR">
                <a:cs typeface="B Nazanin" panose="00000400000000000000" pitchFamily="2" charset="-78"/>
              </a:rPr>
              <a:t>مدارای اجتماعی و بهشتی و رستگار </a:t>
            </a:r>
            <a:r>
              <a:rPr lang="fa-IR" smtClean="0">
                <a:cs typeface="B Nazanin" panose="00000400000000000000" pitchFamily="2" charset="-78"/>
              </a:rPr>
              <a:t>(1391) نیز </a:t>
            </a:r>
            <a:r>
              <a:rPr lang="fa-IR">
                <a:cs typeface="B Nazanin" panose="00000400000000000000" pitchFamily="2" charset="-78"/>
              </a:rPr>
              <a:t>همخوانی دارد</a:t>
            </a:r>
          </a:p>
        </p:txBody>
      </p:sp>
    </p:spTree>
    <p:extLst>
      <p:ext uri="{BB962C8B-B14F-4D97-AF65-F5344CB8AC3E}">
        <p14:creationId xmlns:p14="http://schemas.microsoft.com/office/powerpoint/2010/main" val="391528340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cs typeface="B Nazanin" panose="00000400000000000000" pitchFamily="2" charset="-78"/>
            </a:endParaRPr>
          </a:p>
        </p:txBody>
      </p:sp>
      <p:sp>
        <p:nvSpPr>
          <p:cNvPr id="3" name="Content Placeholder 2"/>
          <p:cNvSpPr>
            <a:spLocks noGrp="1"/>
          </p:cNvSpPr>
          <p:nvPr>
            <p:ph idx="1"/>
          </p:nvPr>
        </p:nvSpPr>
        <p:spPr/>
        <p:txBody>
          <a:bodyPr/>
          <a:lstStyle/>
          <a:p>
            <a:pPr algn="just"/>
            <a:r>
              <a:rPr lang="fa-IR">
                <a:cs typeface="B Nazanin" panose="00000400000000000000" pitchFamily="2" charset="-78"/>
              </a:rPr>
              <a:t>با توجه به اینکه مقیاس ساخته شده با استفاده از رویکرد نظری ساختیابی از این </a:t>
            </a:r>
            <a:r>
              <a:rPr lang="fa-IR" smtClean="0">
                <a:cs typeface="B Nazanin" panose="00000400000000000000" pitchFamily="2" charset="-78"/>
              </a:rPr>
              <a:t>امکان برخوردار </a:t>
            </a:r>
            <a:r>
              <a:rPr lang="fa-IR">
                <a:cs typeface="B Nazanin" panose="00000400000000000000" pitchFamily="2" charset="-78"/>
              </a:rPr>
              <a:t>است که </a:t>
            </a:r>
            <a:r>
              <a:rPr lang="fa-IR" smtClean="0">
                <a:cs typeface="B Nazanin" panose="00000400000000000000" pitchFamily="2" charset="-78"/>
              </a:rPr>
              <a:t>به طور روی هم هر </a:t>
            </a:r>
            <a:r>
              <a:rPr lang="fa-IR">
                <a:cs typeface="B Nazanin" panose="00000400000000000000" pitchFamily="2" charset="-78"/>
              </a:rPr>
              <a:t>دو زمان واقعیت اجتماعی را نظاره کند، این رویکرد میتواند درکی جامعتر از یک وضعیت یا </a:t>
            </a:r>
            <a:r>
              <a:rPr lang="fa-IR" b="1">
                <a:solidFill>
                  <a:srgbClr val="FF0000"/>
                </a:solidFill>
                <a:cs typeface="B Nazanin" panose="00000400000000000000" pitchFamily="2" charset="-78"/>
              </a:rPr>
              <a:t>فرایند دوسویه میان عاملیت و ساختار </a:t>
            </a:r>
            <a:r>
              <a:rPr lang="fa-IR">
                <a:cs typeface="B Nazanin" panose="00000400000000000000" pitchFamily="2" charset="-78"/>
              </a:rPr>
              <a:t>ارائه </a:t>
            </a:r>
            <a:r>
              <a:rPr lang="fa-IR" smtClean="0">
                <a:cs typeface="B Nazanin" panose="00000400000000000000" pitchFamily="2" charset="-78"/>
              </a:rPr>
              <a:t>سازد که </a:t>
            </a:r>
            <a:r>
              <a:rPr lang="fa-IR">
                <a:cs typeface="B Nazanin" panose="00000400000000000000" pitchFamily="2" charset="-78"/>
              </a:rPr>
              <a:t>طی آن مفهوم مدارای اجتماعی به نحوی </a:t>
            </a:r>
            <a:r>
              <a:rPr lang="fa-IR" smtClean="0">
                <a:cs typeface="B Nazanin" panose="00000400000000000000" pitchFamily="2" charset="-78"/>
              </a:rPr>
              <a:t>دقیق </a:t>
            </a:r>
            <a:r>
              <a:rPr lang="fa-IR">
                <a:cs typeface="B Nazanin" panose="00000400000000000000" pitchFamily="2" charset="-78"/>
              </a:rPr>
              <a:t>تر مورد ارزیابی و سنجش قرار گیرد. درک </a:t>
            </a:r>
            <a:r>
              <a:rPr lang="fa-IR" smtClean="0">
                <a:cs typeface="B Nazanin" panose="00000400000000000000" pitchFamily="2" charset="-78"/>
              </a:rPr>
              <a:t>تعامل </a:t>
            </a:r>
            <a:r>
              <a:rPr lang="fa-IR">
                <a:cs typeface="B Nazanin" panose="00000400000000000000" pitchFamily="2" charset="-78"/>
              </a:rPr>
              <a:t>میان ساختار و عاملیت و در عین حال انتظاراتی که هر یک از دیگری برای ظهور و بروز مدارا دارند زمینه برای ارزیابی یا جامعتر این مفهوم در اختیار ما میگذارد. با توجه به مبنای نظری و استانداردهای </a:t>
            </a:r>
            <a:r>
              <a:rPr lang="fa-IR" smtClean="0">
                <a:cs typeface="B Nazanin" panose="00000400000000000000" pitchFamily="2" charset="-78"/>
              </a:rPr>
              <a:t>پیش گفته روش شناختی، </a:t>
            </a:r>
            <a:r>
              <a:rPr lang="fa-IR">
                <a:cs typeface="B Nazanin" panose="00000400000000000000" pitchFamily="2" charset="-78"/>
              </a:rPr>
              <a:t>مقیاس ساختیابی شده مدارای </a:t>
            </a:r>
            <a:r>
              <a:rPr lang="fa-IR" smtClean="0">
                <a:cs typeface="B Nazanin" panose="00000400000000000000" pitchFamily="2" charset="-78"/>
              </a:rPr>
              <a:t>اجتماعی در </a:t>
            </a:r>
            <a:r>
              <a:rPr lang="fa-IR">
                <a:cs typeface="B Nazanin" panose="00000400000000000000" pitchFamily="2" charset="-78"/>
              </a:rPr>
              <a:t>تحقیقات </a:t>
            </a:r>
            <a:r>
              <a:rPr lang="fa-IR" smtClean="0">
                <a:cs typeface="B Nazanin" panose="00000400000000000000" pitchFamily="2" charset="-78"/>
              </a:rPr>
              <a:t>جامعه شناختی برای </a:t>
            </a:r>
            <a:r>
              <a:rPr lang="fa-IR">
                <a:cs typeface="B Nazanin" panose="00000400000000000000" pitchFamily="2" charset="-78"/>
              </a:rPr>
              <a:t>سنجش مدارای اجتماعی مورد استفاده قرار گیرد</a:t>
            </a:r>
          </a:p>
        </p:txBody>
      </p:sp>
    </p:spTree>
    <p:extLst>
      <p:ext uri="{BB962C8B-B14F-4D97-AF65-F5344CB8AC3E}">
        <p14:creationId xmlns:p14="http://schemas.microsoft.com/office/powerpoint/2010/main" val="71863646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pic>
        <p:nvPicPr>
          <p:cNvPr id="4" name="Content Placeholder 3"/>
          <p:cNvPicPr>
            <a:picLocks noGrp="1" noChangeAspect="1"/>
          </p:cNvPicPr>
          <p:nvPr>
            <p:ph idx="1"/>
          </p:nvPr>
        </p:nvPicPr>
        <p:blipFill>
          <a:blip r:embed="rId2"/>
          <a:stretch>
            <a:fillRect/>
          </a:stretch>
        </p:blipFill>
        <p:spPr>
          <a:xfrm>
            <a:off x="838200" y="432439"/>
            <a:ext cx="10515599" cy="5744524"/>
          </a:xfrm>
          <a:prstGeom prst="rect">
            <a:avLst/>
          </a:prstGeom>
        </p:spPr>
      </p:pic>
    </p:spTree>
    <p:extLst>
      <p:ext uri="{BB962C8B-B14F-4D97-AF65-F5344CB8AC3E}">
        <p14:creationId xmlns:p14="http://schemas.microsoft.com/office/powerpoint/2010/main" val="317047970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pic>
        <p:nvPicPr>
          <p:cNvPr id="4" name="Content Placeholder 3"/>
          <p:cNvPicPr>
            <a:picLocks noGrp="1" noChangeAspect="1"/>
          </p:cNvPicPr>
          <p:nvPr>
            <p:ph idx="1"/>
          </p:nvPr>
        </p:nvPicPr>
        <p:blipFill>
          <a:blip r:embed="rId2"/>
          <a:stretch>
            <a:fillRect/>
          </a:stretch>
        </p:blipFill>
        <p:spPr>
          <a:xfrm>
            <a:off x="805650" y="709683"/>
            <a:ext cx="10580700" cy="5336642"/>
          </a:xfrm>
          <a:prstGeom prst="rect">
            <a:avLst/>
          </a:prstGeom>
        </p:spPr>
      </p:pic>
    </p:spTree>
    <p:extLst>
      <p:ext uri="{BB962C8B-B14F-4D97-AF65-F5344CB8AC3E}">
        <p14:creationId xmlns:p14="http://schemas.microsoft.com/office/powerpoint/2010/main" val="128710551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pic>
        <p:nvPicPr>
          <p:cNvPr id="4" name="Content Placeholder 3"/>
          <p:cNvPicPr>
            <a:picLocks noGrp="1" noChangeAspect="1"/>
          </p:cNvPicPr>
          <p:nvPr>
            <p:ph idx="1"/>
          </p:nvPr>
        </p:nvPicPr>
        <p:blipFill>
          <a:blip r:embed="rId2"/>
          <a:stretch>
            <a:fillRect/>
          </a:stretch>
        </p:blipFill>
        <p:spPr>
          <a:xfrm>
            <a:off x="838200" y="365125"/>
            <a:ext cx="10515600" cy="5797628"/>
          </a:xfrm>
          <a:prstGeom prst="rect">
            <a:avLst/>
          </a:prstGeom>
        </p:spPr>
      </p:pic>
    </p:spTree>
    <p:extLst>
      <p:ext uri="{BB962C8B-B14F-4D97-AF65-F5344CB8AC3E}">
        <p14:creationId xmlns:p14="http://schemas.microsoft.com/office/powerpoint/2010/main" val="25501023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pic>
        <p:nvPicPr>
          <p:cNvPr id="4" name="Content Placeholder 3"/>
          <p:cNvPicPr>
            <a:picLocks noGrp="1" noChangeAspect="1"/>
          </p:cNvPicPr>
          <p:nvPr>
            <p:ph idx="1"/>
          </p:nvPr>
        </p:nvPicPr>
        <p:blipFill>
          <a:blip r:embed="rId2"/>
          <a:stretch>
            <a:fillRect/>
          </a:stretch>
        </p:blipFill>
        <p:spPr>
          <a:xfrm>
            <a:off x="723332" y="365125"/>
            <a:ext cx="10630468" cy="5811838"/>
          </a:xfrm>
          <a:prstGeom prst="rect">
            <a:avLst/>
          </a:prstGeom>
        </p:spPr>
      </p:pic>
    </p:spTree>
    <p:extLst>
      <p:ext uri="{BB962C8B-B14F-4D97-AF65-F5344CB8AC3E}">
        <p14:creationId xmlns:p14="http://schemas.microsoft.com/office/powerpoint/2010/main" val="20432210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pic>
        <p:nvPicPr>
          <p:cNvPr id="4" name="Content Placeholder 3"/>
          <p:cNvPicPr>
            <a:picLocks noGrp="1" noChangeAspect="1"/>
          </p:cNvPicPr>
          <p:nvPr>
            <p:ph idx="1"/>
          </p:nvPr>
        </p:nvPicPr>
        <p:blipFill>
          <a:blip r:embed="rId2"/>
          <a:stretch>
            <a:fillRect/>
          </a:stretch>
        </p:blipFill>
        <p:spPr>
          <a:xfrm>
            <a:off x="838201" y="545910"/>
            <a:ext cx="10515600" cy="5671996"/>
          </a:xfrm>
          <a:prstGeom prst="rect">
            <a:avLst/>
          </a:prstGeom>
        </p:spPr>
      </p:pic>
    </p:spTree>
    <p:extLst>
      <p:ext uri="{BB962C8B-B14F-4D97-AF65-F5344CB8AC3E}">
        <p14:creationId xmlns:p14="http://schemas.microsoft.com/office/powerpoint/2010/main" val="264295728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pic>
        <p:nvPicPr>
          <p:cNvPr id="4" name="Content Placeholder 3"/>
          <p:cNvPicPr>
            <a:picLocks noGrp="1" noChangeAspect="1"/>
          </p:cNvPicPr>
          <p:nvPr>
            <p:ph idx="1"/>
          </p:nvPr>
        </p:nvPicPr>
        <p:blipFill>
          <a:blip r:embed="rId2"/>
          <a:stretch>
            <a:fillRect/>
          </a:stretch>
        </p:blipFill>
        <p:spPr>
          <a:xfrm>
            <a:off x="650939" y="532263"/>
            <a:ext cx="10702861" cy="5644700"/>
          </a:xfrm>
          <a:prstGeom prst="rect">
            <a:avLst/>
          </a:prstGeom>
        </p:spPr>
      </p:pic>
    </p:spTree>
    <p:extLst>
      <p:ext uri="{BB962C8B-B14F-4D97-AF65-F5344CB8AC3E}">
        <p14:creationId xmlns:p14="http://schemas.microsoft.com/office/powerpoint/2010/main" val="335385597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pic>
        <p:nvPicPr>
          <p:cNvPr id="4" name="Content Placeholder 3"/>
          <p:cNvPicPr>
            <a:picLocks noGrp="1" noChangeAspect="1"/>
          </p:cNvPicPr>
          <p:nvPr>
            <p:ph idx="1"/>
          </p:nvPr>
        </p:nvPicPr>
        <p:blipFill>
          <a:blip r:embed="rId2"/>
          <a:stretch>
            <a:fillRect/>
          </a:stretch>
        </p:blipFill>
        <p:spPr>
          <a:xfrm>
            <a:off x="723332" y="518615"/>
            <a:ext cx="10630468" cy="5658348"/>
          </a:xfrm>
          <a:prstGeom prst="rect">
            <a:avLst/>
          </a:prstGeom>
        </p:spPr>
      </p:pic>
    </p:spTree>
    <p:extLst>
      <p:ext uri="{BB962C8B-B14F-4D97-AF65-F5344CB8AC3E}">
        <p14:creationId xmlns:p14="http://schemas.microsoft.com/office/powerpoint/2010/main" val="3626127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422</TotalTime>
  <Words>5901</Words>
  <Application>Microsoft Office PowerPoint</Application>
  <PresentationFormat>Widescreen</PresentationFormat>
  <Paragraphs>134</Paragraphs>
  <Slides>87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87</vt:i4>
      </vt:variant>
    </vt:vector>
  </HeadingPairs>
  <TitlesOfParts>
    <vt:vector size="93" baseType="lpstr">
      <vt:lpstr>Arial</vt:lpstr>
      <vt:lpstr>B Nazanin</vt:lpstr>
      <vt:lpstr>Calibri</vt:lpstr>
      <vt:lpstr>Calibri Light</vt:lpstr>
      <vt:lpstr>Times New Roman</vt:lpstr>
      <vt:lpstr>Office Theme</vt:lpstr>
      <vt:lpstr>عنوان مقاله: تدوین و سنجشپذیری مقیاس مدارای اجتماعی مبتنی بر نظریه ساختیابی گیدنز </vt:lpstr>
      <vt:lpstr>PowerPoint Presentation</vt:lpstr>
      <vt:lpstr>PowerPoint Presentation</vt:lpstr>
      <vt:lpstr>کلیدواژه ها: </vt:lpstr>
      <vt:lpstr>مقدمه و بیان مسأله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2-پیشینه پژوهش</vt:lpstr>
      <vt:lpstr>PowerPoint Presentation</vt:lpstr>
      <vt:lpstr>PowerPoint Presentation</vt:lpstr>
      <vt:lpstr>PowerPoint Presentation</vt:lpstr>
      <vt:lpstr>PowerPoint Presentation</vt:lpstr>
      <vt:lpstr>PowerPoint Presentation</vt:lpstr>
      <vt:lpstr>2-6 نظریه گیدنز ساخت یابی</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روش پژوهش شناسی</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3-6تعریف مدارای اجتماعی</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3-2 اعتبار پرسشنامه . 3-2-1 اعتبار محتوا</vt:lpstr>
      <vt:lpstr>3-2-2 اعتبارصوری </vt:lpstr>
      <vt:lpstr>PowerPoint Presentation</vt:lpstr>
      <vt:lpstr>3-2-3سازه اعتبار</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همسازی ساختار و عاملیت: </vt:lpstr>
      <vt:lpstr>PowerPoint Presentation</vt:lpstr>
      <vt:lpstr>PowerPoint Presentation</vt:lpstr>
      <vt:lpstr>PowerPoint Presentation</vt:lpstr>
      <vt:lpstr>3-بررسی پایایی پرسشنامه مدارای اجتماعی</vt:lpstr>
      <vt:lpstr>PowerPoint Presentation</vt:lpstr>
      <vt:lpstr>PowerPoint Presentation</vt:lpstr>
      <vt:lpstr>PowerPoint Presentation</vt:lpstr>
      <vt:lpstr>PowerPoint Presentation</vt:lpstr>
      <vt:lpstr>PowerPoint Presentation</vt:lpstr>
      <vt:lpstr>PowerPoint Presentation</vt:lpstr>
      <vt:lpstr>نتیجه گیری</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MaZz!i</dc:creator>
  <cp:lastModifiedBy>MaZz!i</cp:lastModifiedBy>
  <cp:revision>105</cp:revision>
  <cp:lastPrinted>2026-09-23T18:30:36Z</cp:lastPrinted>
  <dcterms:created xsi:type="dcterms:W3CDTF">2026-07-08T19:46:20Z</dcterms:created>
  <dcterms:modified xsi:type="dcterms:W3CDTF">2026-09-23T18:30:51Z</dcterms:modified>
</cp:coreProperties>
</file>