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344" r:id="rId4"/>
    <p:sldId id="258" r:id="rId5"/>
    <p:sldId id="259" r:id="rId6"/>
    <p:sldId id="342" r:id="rId7"/>
    <p:sldId id="343" r:id="rId8"/>
    <p:sldId id="260" r:id="rId9"/>
    <p:sldId id="261" r:id="rId10"/>
    <p:sldId id="262" r:id="rId11"/>
    <p:sldId id="341" r:id="rId12"/>
    <p:sldId id="263" r:id="rId13"/>
    <p:sldId id="264" r:id="rId14"/>
    <p:sldId id="340" r:id="rId15"/>
    <p:sldId id="265" r:id="rId16"/>
    <p:sldId id="339" r:id="rId17"/>
    <p:sldId id="266" r:id="rId18"/>
    <p:sldId id="267" r:id="rId19"/>
    <p:sldId id="345" r:id="rId20"/>
    <p:sldId id="277" r:id="rId21"/>
    <p:sldId id="278" r:id="rId22"/>
    <p:sldId id="346" r:id="rId23"/>
    <p:sldId id="279" r:id="rId24"/>
    <p:sldId id="280" r:id="rId25"/>
    <p:sldId id="281" r:id="rId26"/>
    <p:sldId id="282" r:id="rId27"/>
    <p:sldId id="283" r:id="rId28"/>
    <p:sldId id="284" r:id="rId29"/>
    <p:sldId id="335" r:id="rId30"/>
    <p:sldId id="338" r:id="rId31"/>
    <p:sldId id="285" r:id="rId32"/>
    <p:sldId id="336" r:id="rId33"/>
    <p:sldId id="286" r:id="rId34"/>
    <p:sldId id="287" r:id="rId35"/>
    <p:sldId id="347" r:id="rId36"/>
    <p:sldId id="288" r:id="rId37"/>
    <p:sldId id="337" r:id="rId38"/>
    <p:sldId id="289" r:id="rId39"/>
    <p:sldId id="348" r:id="rId40"/>
    <p:sldId id="290" r:id="rId41"/>
    <p:sldId id="291" r:id="rId42"/>
    <p:sldId id="292" r:id="rId43"/>
    <p:sldId id="349" r:id="rId44"/>
    <p:sldId id="293" r:id="rId45"/>
    <p:sldId id="294" r:id="rId46"/>
    <p:sldId id="295" r:id="rId47"/>
    <p:sldId id="296" r:id="rId48"/>
    <p:sldId id="297" r:id="rId49"/>
    <p:sldId id="350" r:id="rId50"/>
    <p:sldId id="298" r:id="rId51"/>
    <p:sldId id="351"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52" r:id="rId68"/>
    <p:sldId id="314" r:id="rId69"/>
    <p:sldId id="315" r:id="rId70"/>
    <p:sldId id="316" r:id="rId71"/>
    <p:sldId id="317" r:id="rId72"/>
    <p:sldId id="318" r:id="rId73"/>
    <p:sldId id="319" r:id="rId74"/>
    <p:sldId id="320" r:id="rId75"/>
    <p:sldId id="321" r:id="rId76"/>
    <p:sldId id="322" r:id="rId77"/>
    <p:sldId id="323" r:id="rId78"/>
    <p:sldId id="324" r:id="rId79"/>
    <p:sldId id="325" r:id="rId80"/>
    <p:sldId id="326" r:id="rId81"/>
    <p:sldId id="327" r:id="rId82"/>
    <p:sldId id="353" r:id="rId83"/>
    <p:sldId id="328" r:id="rId84"/>
    <p:sldId id="329" r:id="rId85"/>
    <p:sldId id="330" r:id="rId86"/>
    <p:sldId id="331" r:id="rId87"/>
    <p:sldId id="332" r:id="rId88"/>
    <p:sldId id="354" r:id="rId89"/>
    <p:sldId id="333" r:id="rId90"/>
    <p:sldId id="334" r:id="rId91"/>
    <p:sldId id="355" r:id="rId92"/>
    <p:sldId id="356" r:id="rId93"/>
    <p:sldId id="357" r:id="rId94"/>
    <p:sldId id="358" r:id="rId95"/>
    <p:sldId id="359" r:id="rId96"/>
    <p:sldId id="360" r:id="rId97"/>
    <p:sldId id="361" r:id="rId98"/>
    <p:sldId id="362" r:id="rId99"/>
    <p:sldId id="363" r:id="rId100"/>
    <p:sldId id="364" r:id="rId101"/>
    <p:sldId id="375" r:id="rId102"/>
    <p:sldId id="365" r:id="rId103"/>
    <p:sldId id="376" r:id="rId104"/>
    <p:sldId id="366" r:id="rId105"/>
    <p:sldId id="367" r:id="rId106"/>
    <p:sldId id="368" r:id="rId107"/>
    <p:sldId id="369" r:id="rId108"/>
    <p:sldId id="370" r:id="rId109"/>
    <p:sldId id="371" r:id="rId110"/>
    <p:sldId id="372" r:id="rId111"/>
    <p:sldId id="373" r:id="rId112"/>
    <p:sldId id="377" r:id="rId113"/>
    <p:sldId id="374" r:id="rId114"/>
  </p:sldIdLst>
  <p:sldSz cx="12192000" cy="6858000"/>
  <p:notesSz cx="7099300" cy="10234613"/>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006" autoAdjust="0"/>
    <p:restoredTop sz="94434" autoAdjust="0"/>
  </p:normalViewPr>
  <p:slideViewPr>
    <p:cSldViewPr snapToGrid="0">
      <p:cViewPr varScale="1">
        <p:scale>
          <a:sx n="65" d="100"/>
          <a:sy n="65" d="100"/>
        </p:scale>
        <p:origin x="96" y="186"/>
      </p:cViewPr>
      <p:guideLst/>
    </p:cSldViewPr>
  </p:slideViewPr>
  <p:outlineViewPr>
    <p:cViewPr>
      <p:scale>
        <a:sx n="33" d="100"/>
        <a:sy n="33" d="100"/>
      </p:scale>
      <p:origin x="0" y="-7905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a-I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13BBC05C-EA2E-424C-A6FC-80AC65510737}" type="datetimeFigureOut">
              <a:rPr lang="fa-IR" smtClean="0"/>
              <a:t>11/04/1448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32468F9-A529-4538-A686-1084ACC6BB6C}" type="slidenum">
              <a:rPr lang="fa-IR" smtClean="0"/>
              <a:t>‹#›</a:t>
            </a:fld>
            <a:endParaRPr lang="fa-IR"/>
          </a:p>
        </p:txBody>
      </p:sp>
    </p:spTree>
    <p:extLst>
      <p:ext uri="{BB962C8B-B14F-4D97-AF65-F5344CB8AC3E}">
        <p14:creationId xmlns:p14="http://schemas.microsoft.com/office/powerpoint/2010/main" val="1314502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13BBC05C-EA2E-424C-A6FC-80AC65510737}" type="datetimeFigureOut">
              <a:rPr lang="fa-IR" smtClean="0"/>
              <a:t>11/04/1448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32468F9-A529-4538-A686-1084ACC6BB6C}" type="slidenum">
              <a:rPr lang="fa-IR" smtClean="0"/>
              <a:t>‹#›</a:t>
            </a:fld>
            <a:endParaRPr lang="fa-IR"/>
          </a:p>
        </p:txBody>
      </p:sp>
    </p:spTree>
    <p:extLst>
      <p:ext uri="{BB962C8B-B14F-4D97-AF65-F5344CB8AC3E}">
        <p14:creationId xmlns:p14="http://schemas.microsoft.com/office/powerpoint/2010/main" val="1180871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a-I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BBC05C-EA2E-424C-A6FC-80AC65510737}" type="datetimeFigureOut">
              <a:rPr lang="fa-IR" smtClean="0"/>
              <a:t>11/04/1448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32468F9-A529-4538-A686-1084ACC6BB6C}" type="slidenum">
              <a:rPr lang="fa-IR" smtClean="0"/>
              <a:t>‹#›</a:t>
            </a:fld>
            <a:endParaRPr lang="fa-IR"/>
          </a:p>
        </p:txBody>
      </p:sp>
    </p:spTree>
    <p:extLst>
      <p:ext uri="{BB962C8B-B14F-4D97-AF65-F5344CB8AC3E}">
        <p14:creationId xmlns:p14="http://schemas.microsoft.com/office/powerpoint/2010/main" val="2710195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13BBC05C-EA2E-424C-A6FC-80AC65510737}" type="datetimeFigureOut">
              <a:rPr lang="fa-IR" smtClean="0"/>
              <a:t>11/04/1448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132468F9-A529-4538-A686-1084ACC6BB6C}" type="slidenum">
              <a:rPr lang="fa-IR" smtClean="0"/>
              <a:t>‹#›</a:t>
            </a:fld>
            <a:endParaRPr lang="fa-IR"/>
          </a:p>
        </p:txBody>
      </p:sp>
    </p:spTree>
    <p:extLst>
      <p:ext uri="{BB962C8B-B14F-4D97-AF65-F5344CB8AC3E}">
        <p14:creationId xmlns:p14="http://schemas.microsoft.com/office/powerpoint/2010/main" val="3807963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a-I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13BBC05C-EA2E-424C-A6FC-80AC65510737}" type="datetimeFigureOut">
              <a:rPr lang="fa-IR" smtClean="0"/>
              <a:t>11/04/1448</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132468F9-A529-4538-A686-1084ACC6BB6C}" type="slidenum">
              <a:rPr lang="fa-IR" smtClean="0"/>
              <a:t>‹#›</a:t>
            </a:fld>
            <a:endParaRPr lang="fa-IR"/>
          </a:p>
        </p:txBody>
      </p:sp>
    </p:spTree>
    <p:extLst>
      <p:ext uri="{BB962C8B-B14F-4D97-AF65-F5344CB8AC3E}">
        <p14:creationId xmlns:p14="http://schemas.microsoft.com/office/powerpoint/2010/main" val="1233220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13BBC05C-EA2E-424C-A6FC-80AC65510737}" type="datetimeFigureOut">
              <a:rPr lang="fa-IR" smtClean="0"/>
              <a:t>11/04/1448</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132468F9-A529-4538-A686-1084ACC6BB6C}" type="slidenum">
              <a:rPr lang="fa-IR" smtClean="0"/>
              <a:t>‹#›</a:t>
            </a:fld>
            <a:endParaRPr lang="fa-IR"/>
          </a:p>
        </p:txBody>
      </p:sp>
    </p:spTree>
    <p:extLst>
      <p:ext uri="{BB962C8B-B14F-4D97-AF65-F5344CB8AC3E}">
        <p14:creationId xmlns:p14="http://schemas.microsoft.com/office/powerpoint/2010/main" val="1260362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BBC05C-EA2E-424C-A6FC-80AC65510737}" type="datetimeFigureOut">
              <a:rPr lang="fa-IR" smtClean="0"/>
              <a:t>11/04/1448</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132468F9-A529-4538-A686-1084ACC6BB6C}" type="slidenum">
              <a:rPr lang="fa-IR" smtClean="0"/>
              <a:t>‹#›</a:t>
            </a:fld>
            <a:endParaRPr lang="fa-IR"/>
          </a:p>
        </p:txBody>
      </p:sp>
    </p:spTree>
    <p:extLst>
      <p:ext uri="{BB962C8B-B14F-4D97-AF65-F5344CB8AC3E}">
        <p14:creationId xmlns:p14="http://schemas.microsoft.com/office/powerpoint/2010/main" val="3884803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BBC05C-EA2E-424C-A6FC-80AC65510737}" type="datetimeFigureOut">
              <a:rPr lang="fa-IR" smtClean="0"/>
              <a:t>11/04/1448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132468F9-A529-4538-A686-1084ACC6BB6C}" type="slidenum">
              <a:rPr lang="fa-IR" smtClean="0"/>
              <a:t>‹#›</a:t>
            </a:fld>
            <a:endParaRPr lang="fa-IR"/>
          </a:p>
        </p:txBody>
      </p:sp>
    </p:spTree>
    <p:extLst>
      <p:ext uri="{BB962C8B-B14F-4D97-AF65-F5344CB8AC3E}">
        <p14:creationId xmlns:p14="http://schemas.microsoft.com/office/powerpoint/2010/main" val="2398035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BBC05C-EA2E-424C-A6FC-80AC65510737}" type="datetimeFigureOut">
              <a:rPr lang="fa-IR" smtClean="0"/>
              <a:t>11/04/1448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132468F9-A529-4538-A686-1084ACC6BB6C}" type="slidenum">
              <a:rPr lang="fa-IR" smtClean="0"/>
              <a:t>‹#›</a:t>
            </a:fld>
            <a:endParaRPr lang="fa-IR"/>
          </a:p>
        </p:txBody>
      </p:sp>
    </p:spTree>
    <p:extLst>
      <p:ext uri="{BB962C8B-B14F-4D97-AF65-F5344CB8AC3E}">
        <p14:creationId xmlns:p14="http://schemas.microsoft.com/office/powerpoint/2010/main" val="2917220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13BBC05C-EA2E-424C-A6FC-80AC65510737}" type="datetimeFigureOut">
              <a:rPr lang="fa-IR" smtClean="0"/>
              <a:t>11/04/1448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32468F9-A529-4538-A686-1084ACC6BB6C}" type="slidenum">
              <a:rPr lang="fa-IR" smtClean="0"/>
              <a:t>‹#›</a:t>
            </a:fld>
            <a:endParaRPr lang="fa-IR"/>
          </a:p>
        </p:txBody>
      </p:sp>
    </p:spTree>
    <p:extLst>
      <p:ext uri="{BB962C8B-B14F-4D97-AF65-F5344CB8AC3E}">
        <p14:creationId xmlns:p14="http://schemas.microsoft.com/office/powerpoint/2010/main" val="3495370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13BBC05C-EA2E-424C-A6FC-80AC65510737}" type="datetimeFigureOut">
              <a:rPr lang="fa-IR" smtClean="0"/>
              <a:t>11/04/1448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32468F9-A529-4538-A686-1084ACC6BB6C}" type="slidenum">
              <a:rPr lang="fa-IR" smtClean="0"/>
              <a:t>‹#›</a:t>
            </a:fld>
            <a:endParaRPr lang="fa-IR"/>
          </a:p>
        </p:txBody>
      </p:sp>
    </p:spTree>
    <p:extLst>
      <p:ext uri="{BB962C8B-B14F-4D97-AF65-F5344CB8AC3E}">
        <p14:creationId xmlns:p14="http://schemas.microsoft.com/office/powerpoint/2010/main" val="3499140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3BBC05C-EA2E-424C-A6FC-80AC65510737}" type="datetimeFigureOut">
              <a:rPr lang="fa-IR" smtClean="0"/>
              <a:t>11/04/1448</a:t>
            </a:fld>
            <a:endParaRPr lang="fa-I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32468F9-A529-4538-A686-1084ACC6BB6C}" type="slidenum">
              <a:rPr lang="fa-IR" smtClean="0"/>
              <a:t>‹#›</a:t>
            </a:fld>
            <a:endParaRPr lang="fa-IR"/>
          </a:p>
        </p:txBody>
      </p:sp>
    </p:spTree>
    <p:extLst>
      <p:ext uri="{BB962C8B-B14F-4D97-AF65-F5344CB8AC3E}">
        <p14:creationId xmlns:p14="http://schemas.microsoft.com/office/powerpoint/2010/main" val="35304539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fa-IR" sz="3600" b="1" smtClean="0">
                <a:solidFill>
                  <a:srgbClr val="FF0000"/>
                </a:solidFill>
                <a:cs typeface="B Nazanin" panose="00000400000000000000" pitchFamily="2" charset="-78"/>
              </a:rPr>
              <a:t>عنوان مقاله: </a:t>
            </a:r>
            <a:r>
              <a:rPr lang="fa-IR" sz="3600" smtClean="0">
                <a:cs typeface="B Nazanin" panose="00000400000000000000" pitchFamily="2" charset="-78"/>
              </a:rPr>
              <a:t>عوامل جامعه شناختي </a:t>
            </a:r>
            <a:r>
              <a:rPr lang="fa-IR" sz="3600">
                <a:cs typeface="B Nazanin" panose="00000400000000000000" pitchFamily="2" charset="-78"/>
              </a:rPr>
              <a:t>موثر بر ميزان انگيزة تحصيلي دانشجويان دانشگاه فردوسي مشهد</a:t>
            </a:r>
          </a:p>
        </p:txBody>
      </p:sp>
      <p:sp>
        <p:nvSpPr>
          <p:cNvPr id="3" name="Subtitle 2"/>
          <p:cNvSpPr>
            <a:spLocks noGrp="1"/>
          </p:cNvSpPr>
          <p:nvPr>
            <p:ph type="subTitle" idx="1"/>
          </p:nvPr>
        </p:nvSpPr>
        <p:spPr/>
        <p:txBody>
          <a:bodyPr/>
          <a:lstStyle/>
          <a:p>
            <a:r>
              <a:rPr lang="fa-IR" b="1" smtClean="0">
                <a:solidFill>
                  <a:srgbClr val="FF0000"/>
                </a:solidFill>
                <a:cs typeface="B Nazanin" panose="00000400000000000000" pitchFamily="2" charset="-78"/>
              </a:rPr>
              <a:t>نویسنده: </a:t>
            </a:r>
            <a:r>
              <a:rPr lang="fa-IR" smtClean="0">
                <a:cs typeface="B Nazanin" panose="00000400000000000000" pitchFamily="2" charset="-78"/>
              </a:rPr>
              <a:t>عبدالخالق پيرزهي، حسين بهروان</a:t>
            </a:r>
          </a:p>
          <a:p>
            <a:r>
              <a:rPr lang="fa-IR" b="1" smtClean="0">
                <a:solidFill>
                  <a:srgbClr val="FF0000"/>
                </a:solidFill>
                <a:cs typeface="B Nazanin" panose="00000400000000000000" pitchFamily="2" charset="-78"/>
              </a:rPr>
              <a:t>منبع: </a:t>
            </a:r>
            <a:r>
              <a:rPr lang="fa-IR">
                <a:cs typeface="B Nazanin" panose="00000400000000000000" pitchFamily="2" charset="-78"/>
              </a:rPr>
              <a:t>علوم اجتماعی (فردوسی مشهد) سال دهم پاییز و زمستان ۱۳۹۲ شماره </a:t>
            </a:r>
            <a:r>
              <a:rPr lang="fa-IR" smtClean="0">
                <a:cs typeface="B Nazanin" panose="00000400000000000000" pitchFamily="2" charset="-78"/>
              </a:rPr>
              <a:t>۲</a:t>
            </a:r>
          </a:p>
          <a:p>
            <a:r>
              <a:rPr lang="fa-IR" b="1" smtClean="0">
                <a:cs typeface="B Nazanin" panose="00000400000000000000" pitchFamily="2" charset="-78"/>
              </a:rPr>
              <a:t>صص 23-56</a:t>
            </a:r>
            <a:endParaRPr lang="fa-IR" b="1">
              <a:cs typeface="B Nazanin" panose="00000400000000000000" pitchFamily="2" charset="-78"/>
            </a:endParaRPr>
          </a:p>
        </p:txBody>
      </p:sp>
    </p:spTree>
    <p:extLst>
      <p:ext uri="{BB962C8B-B14F-4D97-AF65-F5344CB8AC3E}">
        <p14:creationId xmlns:p14="http://schemas.microsoft.com/office/powerpoint/2010/main" val="2330720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smtClean="0">
                <a:solidFill>
                  <a:srgbClr val="FF0000"/>
                </a:solidFill>
                <a:cs typeface="B Nazanin" panose="00000400000000000000" pitchFamily="2" charset="-78"/>
              </a:rPr>
              <a:t>چکیده</a:t>
            </a:r>
            <a:endParaRPr lang="fa-IR" b="1">
              <a:solidFill>
                <a:srgbClr val="FF0000"/>
              </a:solidFill>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هدف پژوهش حاضر بررسي عوامل جامعه شناختي موثر بر ميزان انگيـزة تحـصيلي دانـشجويان  بوده است روش انجام پژوهش پيمايش و جامعه آمـاري كليـه دانـشجويان شـاغل بـه تحـصيل در دانشگاه  فردوسي نمونه حجم 255 نفر است، با روش نمونـه گيـري طبقـه اي متناسـب بـا حجـم انتخاب شده و ابزار جمع آوري اطلاعات، پرسشنامه بوده است يافته ها نشان داد كه انگيزة تحـصيلي دانشجويان بطور معنادار بالاتر از حد متوسط است كه ميانگين آن معـادل   63/2 در دامنـة (0-100) می باشد. باشد</a:t>
            </a:r>
            <a:endParaRPr lang="fa-IR">
              <a:cs typeface="B Nazanin" panose="00000400000000000000" pitchFamily="2" charset="-78"/>
            </a:endParaRPr>
          </a:p>
        </p:txBody>
      </p:sp>
      <p:sp>
        <p:nvSpPr>
          <p:cNvPr id="4" name="Flowchart: Alternate Process 3"/>
          <p:cNvSpPr/>
          <p:nvPr/>
        </p:nvSpPr>
        <p:spPr>
          <a:xfrm>
            <a:off x="1297858" y="4675239"/>
            <a:ext cx="2802194" cy="707922"/>
          </a:xfrm>
          <a:prstGeom prst="flowChartAlternate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حجم 255 نفر</a:t>
            </a:r>
            <a:endParaRPr lang="fa-IR"/>
          </a:p>
        </p:txBody>
      </p:sp>
    </p:spTree>
    <p:extLst>
      <p:ext uri="{BB962C8B-B14F-4D97-AF65-F5344CB8AC3E}">
        <p14:creationId xmlns:p14="http://schemas.microsoft.com/office/powerpoint/2010/main" val="1158988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a:solidFill>
                  <a:srgbClr val="FF0000"/>
                </a:solidFill>
                <a:cs typeface="B Nazanin" panose="00000400000000000000" pitchFamily="2" charset="-78"/>
              </a:rPr>
              <a:t>چکیده</a:t>
            </a:r>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تحليل رگرسيوني داده نشان داد که «</a:t>
            </a:r>
            <a:r>
              <a:rPr lang="fa-IR" b="1">
                <a:solidFill>
                  <a:srgbClr val="FF0000"/>
                </a:solidFill>
                <a:cs typeface="B Nazanin" panose="00000400000000000000" pitchFamily="2" charset="-78"/>
              </a:rPr>
              <a:t>موفقیت تحصیلی</a:t>
            </a:r>
            <a:r>
              <a:rPr lang="fa-IR">
                <a:cs typeface="B Nazanin" panose="00000400000000000000" pitchFamily="2" charset="-78"/>
              </a:rPr>
              <a:t>»،  «</a:t>
            </a:r>
            <a:r>
              <a:rPr lang="fa-IR" b="1">
                <a:solidFill>
                  <a:srgbClr val="FF0000"/>
                </a:solidFill>
                <a:cs typeface="B Nazanin" panose="00000400000000000000" pitchFamily="2" charset="-78"/>
              </a:rPr>
              <a:t>ارزيـابي مثبـت از گروههـاي مرجع تحصيلي</a:t>
            </a:r>
            <a:r>
              <a:rPr lang="fa-IR">
                <a:cs typeface="B Nazanin" panose="00000400000000000000" pitchFamily="2" charset="-78"/>
              </a:rPr>
              <a:t>» و  «</a:t>
            </a:r>
            <a:r>
              <a:rPr lang="fa-IR" b="1">
                <a:solidFill>
                  <a:srgbClr val="FF0000"/>
                </a:solidFill>
                <a:cs typeface="B Nazanin" panose="00000400000000000000" pitchFamily="2" charset="-78"/>
              </a:rPr>
              <a:t>کنش دانشجو- والدين</a:t>
            </a:r>
            <a:r>
              <a:rPr lang="fa-IR">
                <a:cs typeface="B Nazanin" panose="00000400000000000000" pitchFamily="2" charset="-78"/>
              </a:rPr>
              <a:t>»، «</a:t>
            </a:r>
            <a:r>
              <a:rPr lang="fa-IR" b="1">
                <a:solidFill>
                  <a:srgbClr val="FF0000"/>
                </a:solidFill>
                <a:cs typeface="B Nazanin" panose="00000400000000000000" pitchFamily="2" charset="-78"/>
              </a:rPr>
              <a:t>موفقیت تحصيلي</a:t>
            </a:r>
            <a:r>
              <a:rPr lang="fa-IR">
                <a:cs typeface="B Nazanin" panose="00000400000000000000" pitchFamily="2" charset="-78"/>
              </a:rPr>
              <a:t>» «</a:t>
            </a:r>
            <a:r>
              <a:rPr lang="fa-IR" b="1">
                <a:solidFill>
                  <a:srgbClr val="FF0000"/>
                </a:solidFill>
                <a:cs typeface="B Nazanin" panose="00000400000000000000" pitchFamily="2" charset="-78"/>
              </a:rPr>
              <a:t>اميد به آيندة شغلي</a:t>
            </a:r>
            <a:r>
              <a:rPr lang="fa-IR">
                <a:cs typeface="B Nazanin" panose="00000400000000000000" pitchFamily="2" charset="-78"/>
              </a:rPr>
              <a:t>»  و «</a:t>
            </a:r>
            <a:r>
              <a:rPr lang="fa-IR" b="1">
                <a:solidFill>
                  <a:srgbClr val="FF0000"/>
                </a:solidFill>
                <a:cs typeface="B Nazanin" panose="00000400000000000000" pitchFamily="2" charset="-78"/>
              </a:rPr>
              <a:t>پايگاه اجتمـاعي- </a:t>
            </a:r>
            <a:r>
              <a:rPr lang="fa-IR" b="1" smtClean="0">
                <a:solidFill>
                  <a:srgbClr val="FF0000"/>
                </a:solidFill>
                <a:cs typeface="B Nazanin" panose="00000400000000000000" pitchFamily="2" charset="-78"/>
              </a:rPr>
              <a:t>اقتصادي</a:t>
            </a:r>
            <a:r>
              <a:rPr lang="fa-IR" smtClean="0">
                <a:cs typeface="B Nazanin" panose="00000400000000000000" pitchFamily="2" charset="-78"/>
              </a:rPr>
              <a:t>» </a:t>
            </a:r>
            <a:r>
              <a:rPr lang="fa-IR">
                <a:cs typeface="B Nazanin" panose="00000400000000000000" pitchFamily="2" charset="-78"/>
              </a:rPr>
              <a:t>اثر معكوس بر انگيزة تحصیلی دارند تحليل مـسير نـشان داد كـه دو متغيـر «رضايت از امکانات آموزشي و پژوهشي» و «كنش متقابل استاد-دانشجو» به طور غيرمستقيم بر انگيزةتحصيلي أثير مثبت دارند. از طرف ديگر ميزان انگيزة تحصيلي دانشجويان در بعضي از دانـشكده هـا بـا هـم متفاوت و انگيزة دانشجويان دختر و پسر نيز فرقي با هم نداشته است محقق نتیجه گرفت كه براي افزايش انگيزة تحصيلي تعامل دانشجو و والدين افزايش يابد و همچنـين موفقيـت هـاي تحـصيلي دانشجو در خانواده و دانشگاه مورد توجه و تحسين قرار گيرد. </a:t>
            </a:r>
          </a:p>
          <a:p>
            <a:pPr algn="just"/>
            <a:endParaRPr lang="fa-IR">
              <a:cs typeface="B Nazanin" panose="00000400000000000000" pitchFamily="2" charset="-78"/>
            </a:endParaRPr>
          </a:p>
        </p:txBody>
      </p:sp>
    </p:spTree>
    <p:extLst>
      <p:ext uri="{BB962C8B-B14F-4D97-AF65-F5344CB8AC3E}">
        <p14:creationId xmlns:p14="http://schemas.microsoft.com/office/powerpoint/2010/main" val="3504613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fa-IR">
                <a:solidFill>
                  <a:srgbClr val="FF0000"/>
                </a:solidFill>
                <a:cs typeface="B Nazanin" panose="00000400000000000000" pitchFamily="2" charset="-78"/>
              </a:rPr>
              <a:t>كليدواژه </a:t>
            </a: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انگيزة تحصيلي، كنش متقابل والدين و دانشجو، ارزيـابي از گروههـاي مرجـع - تحصيلي، پايگاه -اجتماعي اقتصادي، اميد به آيندة شغلي </a:t>
            </a:r>
            <a:endParaRPr lang="fa-IR">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2817249" y="2976715"/>
            <a:ext cx="6164519" cy="3082260"/>
          </a:xfrm>
          <a:prstGeom prst="rect">
            <a:avLst/>
          </a:prstGeom>
        </p:spPr>
      </p:pic>
    </p:spTree>
    <p:extLst>
      <p:ext uri="{BB962C8B-B14F-4D97-AF65-F5344CB8AC3E}">
        <p14:creationId xmlns:p14="http://schemas.microsoft.com/office/powerpoint/2010/main" val="324442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fa-IR">
                <a:solidFill>
                  <a:srgbClr val="FF0000"/>
                </a:solidFill>
                <a:cs typeface="B Nazanin" panose="00000400000000000000" pitchFamily="2" charset="-78"/>
              </a:rPr>
              <a:t>مقدمه</a:t>
            </a: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انسان به عنوان موجود داراي انگيزه شناخته مي شود، به طوري كه همة فعاليتها و افعال او نيـاز بـه انگيزة لازم و متناسب با آن فعاليت و كار نياز دارد. يادگيري و تحصيل هم به عنوان فعاليت دانـشجويان محسوب مي شود كه براي تحقق اهداف آموزشي و تربيتي بايد آنها از انگيزة لازم برخـوردار باشـند. در واقع، «انگيزه يكي از ملزومات يادگيري به حساب ميآيد و چيزي است كه به رفتـار شـدت و جهـت ميبخشد و در حفظ و تدوام آن به يادگيرنده كمك مي كنـد» (مولـوي و ديگـران،54:1386)</a:t>
            </a:r>
            <a:endParaRPr lang="fa-IR">
              <a:cs typeface="B Nazanin" panose="00000400000000000000" pitchFamily="2" charset="-78"/>
            </a:endParaRPr>
          </a:p>
        </p:txBody>
      </p:sp>
      <p:sp>
        <p:nvSpPr>
          <p:cNvPr id="4" name="Flowchart: Alternate Process 3"/>
          <p:cNvSpPr/>
          <p:nvPr/>
        </p:nvSpPr>
        <p:spPr>
          <a:xfrm>
            <a:off x="838200" y="4291781"/>
            <a:ext cx="3878826" cy="1342103"/>
          </a:xfrm>
          <a:prstGeom prst="flowChartAlternateProces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تحقق اهداف آموزشي و تربيتي</a:t>
            </a:r>
            <a:endParaRPr lang="fa-IR"/>
          </a:p>
        </p:txBody>
      </p:sp>
    </p:spTree>
    <p:extLst>
      <p:ext uri="{BB962C8B-B14F-4D97-AF65-F5344CB8AC3E}">
        <p14:creationId xmlns:p14="http://schemas.microsoft.com/office/powerpoint/2010/main" val="4173064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از طـرف ديگر با انگيزه تحصيلي «افراد تحرك لازم را براي به پايان رساندن موفقيت آميز يك تكليف، رسـيدن بـه هدف يا دستيابي به درجه معيني از شايستگي در كار خود دنبال مي كنند تا بالاخره بتوانند موفقيـت لازم را در امر يادگيري و پيشرفت تحصيلي كسب نمايند» (يوسفي، قاسمي و فيروزنيا،. 79:1388) علاوه بر آن، عوامل متعدد اجتماعي ممكن است </a:t>
            </a:r>
            <a:r>
              <a:rPr lang="fa-IR" b="1">
                <a:solidFill>
                  <a:srgbClr val="FF0000"/>
                </a:solidFill>
                <a:cs typeface="B Nazanin" panose="00000400000000000000" pitchFamily="2" charset="-78"/>
              </a:rPr>
              <a:t>در جهت دهي رفتار </a:t>
            </a:r>
            <a:r>
              <a:rPr lang="fa-IR">
                <a:cs typeface="B Nazanin" panose="00000400000000000000" pitchFamily="2" charset="-78"/>
              </a:rPr>
              <a:t>نقش داشته باشند. چرا كـه بـه تعبيـر پارسـونز محيط اجتماعی (خانواده، گروهها و غيره ) در كشش به سمت يك فعاليـت نقـش اصـلي را ايفـاء مـي کنند (ریتزر، 1384</a:t>
            </a:r>
            <a:r>
              <a:rPr lang="fa-IR" smtClean="0">
                <a:cs typeface="B Nazanin" panose="00000400000000000000" pitchFamily="2" charset="-78"/>
              </a:rPr>
              <a:t>)</a:t>
            </a:r>
            <a:endParaRPr lang="fa-IR">
              <a:cs typeface="B Nazanin" panose="00000400000000000000" pitchFamily="2" charset="-78"/>
            </a:endParaRPr>
          </a:p>
        </p:txBody>
      </p:sp>
    </p:spTree>
    <p:extLst>
      <p:ext uri="{BB962C8B-B14F-4D97-AF65-F5344CB8AC3E}">
        <p14:creationId xmlns:p14="http://schemas.microsoft.com/office/powerpoint/2010/main" val="1590149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 گرث و </a:t>
            </a:r>
            <a:r>
              <a:rPr lang="fa-IR" smtClean="0">
                <a:cs typeface="B Nazanin" panose="00000400000000000000" pitchFamily="2" charset="-78"/>
              </a:rPr>
              <a:t>میلز </a:t>
            </a:r>
            <a:r>
              <a:rPr lang="fa-IR">
                <a:cs typeface="B Nazanin" panose="00000400000000000000" pitchFamily="2" charset="-78"/>
              </a:rPr>
              <a:t>انگيزه را با توجه به شخص و ساختار اجتماعي مدنظر قرار ميدهند و به </a:t>
            </a:r>
            <a:r>
              <a:rPr lang="fa-IR">
                <a:solidFill>
                  <a:srgbClr val="FF0000"/>
                </a:solidFill>
                <a:cs typeface="B Nazanin" panose="00000400000000000000" pitchFamily="2" charset="-78"/>
              </a:rPr>
              <a:t>عوامل اجتماعي </a:t>
            </a:r>
            <a:r>
              <a:rPr lang="fa-IR">
                <a:cs typeface="B Nazanin" panose="00000400000000000000" pitchFamily="2" charset="-78"/>
              </a:rPr>
              <a:t>موثر بر انگيزه بيش از </a:t>
            </a:r>
            <a:r>
              <a:rPr lang="fa-IR">
                <a:solidFill>
                  <a:srgbClr val="FF0000"/>
                </a:solidFill>
                <a:cs typeface="B Nazanin" panose="00000400000000000000" pitchFamily="2" charset="-78"/>
              </a:rPr>
              <a:t>ارگانيسم و ساختار رواني </a:t>
            </a:r>
            <a:r>
              <a:rPr lang="fa-IR">
                <a:cs typeface="B Nazanin" panose="00000400000000000000" pitchFamily="2" charset="-78"/>
              </a:rPr>
              <a:t>اهميت مي دهند، بـه طـوري كـه ارگانيسم و ساختار رواني را تا حد زيادي متأثر از اجتماع می دانند (ميلز و گرث 1380)</a:t>
            </a:r>
          </a:p>
          <a:p>
            <a:pPr algn="just"/>
            <a:endParaRPr lang="fa-IR">
              <a:cs typeface="B Nazanin" panose="00000400000000000000" pitchFamily="2" charset="-78"/>
            </a:endParaRPr>
          </a:p>
        </p:txBody>
      </p:sp>
      <p:sp>
        <p:nvSpPr>
          <p:cNvPr id="4" name="Flowchart: Alternate Process 3"/>
          <p:cNvSpPr/>
          <p:nvPr/>
        </p:nvSpPr>
        <p:spPr>
          <a:xfrm>
            <a:off x="838200" y="4001294"/>
            <a:ext cx="2905432" cy="1179870"/>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ساختار اجتماعي</a:t>
            </a:r>
            <a:endParaRPr lang="fa-IR"/>
          </a:p>
        </p:txBody>
      </p:sp>
    </p:spTree>
    <p:extLst>
      <p:ext uri="{BB962C8B-B14F-4D97-AF65-F5344CB8AC3E}">
        <p14:creationId xmlns:p14="http://schemas.microsoft.com/office/powerpoint/2010/main" val="1610979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با توجه به اهميت انگيزه در تحصيل براي دانـشجويان، عـدم اطـلاع از ميـزان و عوامـل تأثيرگـذار بر آن، برنامه ريزي در زمينة تحصيل را دشوار مي سازد. از طرف ديگر انگيزة تحـصيلي پـايين پيامـدهايي چون </a:t>
            </a:r>
            <a:r>
              <a:rPr lang="fa-IR" b="1" smtClean="0">
                <a:solidFill>
                  <a:srgbClr val="FF0000"/>
                </a:solidFill>
                <a:cs typeface="B Nazanin" panose="00000400000000000000" pitchFamily="2" charset="-78"/>
              </a:rPr>
              <a:t>ترك تحصيل</a:t>
            </a:r>
            <a:r>
              <a:rPr lang="fa-IR" smtClean="0">
                <a:cs typeface="B Nazanin" panose="00000400000000000000" pitchFamily="2" charset="-78"/>
              </a:rPr>
              <a:t>، </a:t>
            </a:r>
            <a:r>
              <a:rPr lang="fa-IR" smtClean="0">
                <a:solidFill>
                  <a:srgbClr val="00B0F0"/>
                </a:solidFill>
                <a:cs typeface="B Nazanin" panose="00000400000000000000" pitchFamily="2" charset="-78"/>
              </a:rPr>
              <a:t>افت تحصيلي</a:t>
            </a:r>
            <a:r>
              <a:rPr lang="fa-IR" smtClean="0">
                <a:cs typeface="B Nazanin" panose="00000400000000000000" pitchFamily="2" charset="-78"/>
              </a:rPr>
              <a:t>، </a:t>
            </a:r>
            <a:r>
              <a:rPr lang="fa-IR" b="1" smtClean="0">
                <a:solidFill>
                  <a:srgbClr val="00B050"/>
                </a:solidFill>
                <a:cs typeface="B Nazanin" panose="00000400000000000000" pitchFamily="2" charset="-78"/>
              </a:rPr>
              <a:t>پيشرفت تحصيلي پايين</a:t>
            </a:r>
            <a:r>
              <a:rPr lang="fa-IR" smtClean="0">
                <a:cs typeface="B Nazanin" panose="00000400000000000000" pitchFamily="2" charset="-78"/>
              </a:rPr>
              <a:t>، </a:t>
            </a:r>
            <a:r>
              <a:rPr lang="fa-IR" b="1" smtClean="0">
                <a:solidFill>
                  <a:srgbClr val="FF0000"/>
                </a:solidFill>
                <a:cs typeface="B Nazanin" panose="00000400000000000000" pitchFamily="2" charset="-78"/>
              </a:rPr>
              <a:t>مشروطي هاي پيـاپي، </a:t>
            </a:r>
            <a:r>
              <a:rPr lang="fa-IR" b="1" smtClean="0">
                <a:solidFill>
                  <a:srgbClr val="00B050"/>
                </a:solidFill>
                <a:cs typeface="B Nazanin" panose="00000400000000000000" pitchFamily="2" charset="-78"/>
              </a:rPr>
              <a:t>هـدر رفـتن هزينه ها </a:t>
            </a:r>
            <a:r>
              <a:rPr lang="fa-IR" smtClean="0">
                <a:cs typeface="B Nazanin" panose="00000400000000000000" pitchFamily="2" charset="-78"/>
              </a:rPr>
              <a:t>و</a:t>
            </a:r>
            <a:r>
              <a:rPr lang="fa-IR" b="1" smtClean="0">
                <a:solidFill>
                  <a:srgbClr val="00B0F0"/>
                </a:solidFill>
                <a:cs typeface="B Nazanin" panose="00000400000000000000" pitchFamily="2" charset="-78"/>
              </a:rPr>
              <a:t>كاهش بالقوة كيفيت زندگي فرد </a:t>
            </a:r>
            <a:r>
              <a:rPr lang="fa-IR" smtClean="0">
                <a:cs typeface="B Nazanin" panose="00000400000000000000" pitchFamily="2" charset="-78"/>
              </a:rPr>
              <a:t>را به دنبال دارد ( </a:t>
            </a:r>
            <a:r>
              <a:rPr lang="fa-IR">
                <a:cs typeface="B Nazanin" panose="00000400000000000000" pitchFamily="2" charset="-78"/>
              </a:rPr>
              <a:t>قاجارگر 1373 ، </a:t>
            </a:r>
            <a:r>
              <a:rPr lang="fa-IR" smtClean="0">
                <a:cs typeface="B Nazanin" panose="00000400000000000000" pitchFamily="2" charset="-78"/>
              </a:rPr>
              <a:t>تايلر .1997) همچنـين در سـطح اجتماع باعث هدر رفتن هزينه هايي مي شود كه </a:t>
            </a:r>
            <a:r>
              <a:rPr lang="fa-IR" b="1" smtClean="0">
                <a:solidFill>
                  <a:srgbClr val="FF0000"/>
                </a:solidFill>
                <a:cs typeface="B Nazanin" panose="00000400000000000000" pitchFamily="2" charset="-78"/>
              </a:rPr>
              <a:t>در مرحلة اول دولت </a:t>
            </a:r>
            <a:r>
              <a:rPr lang="fa-IR" smtClean="0">
                <a:cs typeface="B Nazanin" panose="00000400000000000000" pitchFamily="2" charset="-78"/>
              </a:rPr>
              <a:t>و </a:t>
            </a:r>
            <a:r>
              <a:rPr lang="fa-IR" smtClean="0">
                <a:solidFill>
                  <a:srgbClr val="00B0F0"/>
                </a:solidFill>
                <a:cs typeface="B Nazanin" panose="00000400000000000000" pitchFamily="2" charset="-78"/>
              </a:rPr>
              <a:t>د</a:t>
            </a:r>
            <a:r>
              <a:rPr lang="fa-IR" b="1" smtClean="0">
                <a:solidFill>
                  <a:srgbClr val="00B0F0"/>
                </a:solidFill>
                <a:cs typeface="B Nazanin" panose="00000400000000000000" pitchFamily="2" charset="-78"/>
              </a:rPr>
              <a:t>ر مرحلة دوم خانواده هـا </a:t>
            </a:r>
            <a:r>
              <a:rPr lang="fa-IR" smtClean="0">
                <a:cs typeface="B Nazanin" panose="00000400000000000000" pitchFamily="2" charset="-78"/>
              </a:rPr>
              <a:t>بـراي دانشجويان متحمل مي شوند و يا حتي مي تواند مسائل ديگري مثل خودكـشي، را درپـي داشـته باشـد</a:t>
            </a:r>
            <a:endParaRPr lang="fa-IR">
              <a:cs typeface="B Nazanin" panose="00000400000000000000" pitchFamily="2" charset="-78"/>
            </a:endParaRPr>
          </a:p>
        </p:txBody>
      </p:sp>
    </p:spTree>
    <p:extLst>
      <p:ext uri="{BB962C8B-B14F-4D97-AF65-F5344CB8AC3E}">
        <p14:creationId xmlns:p14="http://schemas.microsoft.com/office/powerpoint/2010/main" val="3451795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چنانكه مطالعه اي در آمريكا شايع ترين علت خودكشي دانشجويان را نارسـايي و اخـتلال تحـصيلي يـا شغلی می داند (عدالتخواه و ديگران،.1384، </a:t>
            </a:r>
            <a:r>
              <a:rPr lang="fa-IR">
                <a:cs typeface="B Nazanin" panose="00000400000000000000" pitchFamily="2" charset="-78"/>
              </a:rPr>
              <a:t>193) </a:t>
            </a:r>
            <a:r>
              <a:rPr lang="fa-IR" smtClean="0">
                <a:cs typeface="B Nazanin" panose="00000400000000000000" pitchFamily="2" charset="-78"/>
              </a:rPr>
              <a:t>اگر معدل به عنوان يكي از نشانگرهاي انگيزه تحصيلي به حـساب آيـد، طـي سـال های  1384تا 1387 </a:t>
            </a:r>
            <a:r>
              <a:rPr lang="fa-IR">
                <a:cs typeface="B Nazanin" panose="00000400000000000000" pitchFamily="2" charset="-78"/>
              </a:rPr>
              <a:t>به طور </a:t>
            </a:r>
            <a:r>
              <a:rPr lang="fa-IR" smtClean="0">
                <a:cs typeface="B Nazanin" panose="00000400000000000000" pitchFamily="2" charset="-78"/>
              </a:rPr>
              <a:t>متوسط </a:t>
            </a:r>
            <a:r>
              <a:rPr lang="fa-IR" smtClean="0">
                <a:cs typeface="B Nazanin" panose="00000400000000000000" pitchFamily="2" charset="-78"/>
              </a:rPr>
              <a:t>  % </a:t>
            </a:r>
            <a:r>
              <a:rPr lang="fa-IR">
                <a:cs typeface="B Nazanin" panose="00000400000000000000" pitchFamily="2" charset="-78"/>
              </a:rPr>
              <a:t>6/5 دانشجويان </a:t>
            </a:r>
            <a:r>
              <a:rPr lang="fa-IR" smtClean="0">
                <a:cs typeface="B Nazanin" panose="00000400000000000000" pitchFamily="2" charset="-78"/>
              </a:rPr>
              <a:t>كارداني و % 9 دانشجويان كارشناسي دانـشگاه فردوسـي مـشهد داراي سابقة مشروطي </a:t>
            </a:r>
            <a:r>
              <a:rPr lang="fa-IR">
                <a:cs typeface="B Nazanin" panose="00000400000000000000" pitchFamily="2" charset="-78"/>
              </a:rPr>
              <a:t>(معدل كمتر از 12) بوده </a:t>
            </a:r>
            <a:r>
              <a:rPr lang="fa-IR" smtClean="0">
                <a:cs typeface="B Nazanin" panose="00000400000000000000" pitchFamily="2" charset="-78"/>
              </a:rPr>
              <a:t>اند. همچنين سـابقه مـشروطي (معـدل كمتـر از 14) مقاطع كارشناسي ارشد، دكتري و دكتري حرفه ای به ترتیب 22%، 8% و 1% بـوده اسـت و مـي توانـد بـه عنوان يك عامل از عوامل موثر بر انگيزه تحصيلي پايين دانشجويان به شمار برود هـر چنـد لازمـه پـي - بردن به آن، حصول نتايج تحقيق است</a:t>
            </a:r>
            <a:endParaRPr lang="fa-IR">
              <a:cs typeface="B Nazanin" panose="00000400000000000000" pitchFamily="2" charset="-78"/>
            </a:endParaRPr>
          </a:p>
        </p:txBody>
      </p:sp>
    </p:spTree>
    <p:extLst>
      <p:ext uri="{BB962C8B-B14F-4D97-AF65-F5344CB8AC3E}">
        <p14:creationId xmlns:p14="http://schemas.microsoft.com/office/powerpoint/2010/main" val="2303383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بيشتر تحقيقات انجام شـده (سـرآبادي تفرشـي، 1384؛ رشـيدبيگي، 1381؛ جـزء قنبـري، ؛ ام البنین1382</a:t>
            </a:r>
            <a:r>
              <a:rPr lang="fa-IR">
                <a:cs typeface="B Nazanin" panose="00000400000000000000" pitchFamily="2" charset="-78"/>
              </a:rPr>
              <a:t>، </a:t>
            </a:r>
            <a:r>
              <a:rPr lang="fa-IR" smtClean="0">
                <a:cs typeface="B Nazanin" panose="00000400000000000000" pitchFamily="2" charset="-78"/>
              </a:rPr>
              <a:t>رستمي و ديگران، 1386؛ يوسفي و ديگـران، 1388) بـا رويكردهـاي روان شناسـانه بـه مطالعة انگيزه و عوامل موثر بر آن پرداخته اند لذا موضوع انگيزه تحصيلي با رويكردهاي جامعـه شـناختي كمتر بررسي شده است. بنابراين اين مقاله با هدف بررسـي عوامـل جامعـه شـناختي مـوثر بـر انگيـزه - تحصيلي تنظيم شده است. </a:t>
            </a:r>
            <a:endParaRPr lang="fa-IR">
              <a:cs typeface="B Nazanin" panose="00000400000000000000" pitchFamily="2" charset="-78"/>
            </a:endParaRPr>
          </a:p>
        </p:txBody>
      </p:sp>
      <p:sp>
        <p:nvSpPr>
          <p:cNvPr id="4" name="Flowchart: Alternate Process 3"/>
          <p:cNvSpPr/>
          <p:nvPr/>
        </p:nvSpPr>
        <p:spPr>
          <a:xfrm>
            <a:off x="838200" y="4203290"/>
            <a:ext cx="4689987" cy="1386349"/>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هدف بررسـي عوامـل جامعـه شـناختي مـوثر بـر انگيـزه - تحصيلي</a:t>
            </a:r>
            <a:endParaRPr lang="fa-IR"/>
          </a:p>
        </p:txBody>
      </p:sp>
    </p:spTree>
    <p:extLst>
      <p:ext uri="{BB962C8B-B14F-4D97-AF65-F5344CB8AC3E}">
        <p14:creationId xmlns:p14="http://schemas.microsoft.com/office/powerpoint/2010/main" val="2734116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fa-IR" sz="4000">
                <a:solidFill>
                  <a:srgbClr val="FF0000"/>
                </a:solidFill>
                <a:cs typeface="B Nazanin" panose="00000400000000000000" pitchFamily="2" charset="-78"/>
              </a:rPr>
              <a:t>در اين مقاله دو پرسش اساسي بـه شـرح زيـر پاسـخ داده خواهـد شـد: </a:t>
            </a:r>
            <a:endParaRPr lang="fa-IR">
              <a:solidFill>
                <a:srgbClr val="FF0000"/>
              </a:solidFill>
              <a:cs typeface="B Nazanin" panose="00000400000000000000" pitchFamily="2" charset="-78"/>
            </a:endParaRPr>
          </a:p>
        </p:txBody>
      </p:sp>
      <p:sp>
        <p:nvSpPr>
          <p:cNvPr id="3" name="Content Placeholder 2"/>
          <p:cNvSpPr>
            <a:spLocks noGrp="1"/>
          </p:cNvSpPr>
          <p:nvPr>
            <p:ph idx="1"/>
          </p:nvPr>
        </p:nvSpPr>
        <p:spPr/>
        <p:txBody>
          <a:bodyPr/>
          <a:lstStyle/>
          <a:p>
            <a:pPr algn="just"/>
            <a:r>
              <a:rPr lang="fa-IR" sz="4000" smtClean="0">
                <a:solidFill>
                  <a:srgbClr val="FF0000"/>
                </a:solidFill>
                <a:cs typeface="B Nazanin" panose="00000400000000000000" pitchFamily="2" charset="-78"/>
              </a:rPr>
              <a:t>1-</a:t>
            </a:r>
            <a:r>
              <a:rPr lang="fa-IR" smtClean="0">
                <a:cs typeface="B Nazanin" panose="00000400000000000000" pitchFamily="2" charset="-78"/>
              </a:rPr>
              <a:t> </a:t>
            </a:r>
            <a:r>
              <a:rPr lang="fa-IR">
                <a:cs typeface="B Nazanin" panose="00000400000000000000" pitchFamily="2" charset="-78"/>
              </a:rPr>
              <a:t>انگيزةتحصيلي در بين دانشجويان دانشگاه فردوسي چقدر عوامـل جامعـه است؟ </a:t>
            </a:r>
          </a:p>
          <a:p>
            <a:pPr algn="just"/>
            <a:r>
              <a:rPr lang="fa-IR" sz="4000">
                <a:solidFill>
                  <a:srgbClr val="FF0000"/>
                </a:solidFill>
                <a:cs typeface="B Nazanin" panose="00000400000000000000" pitchFamily="2" charset="-78"/>
              </a:rPr>
              <a:t>2-</a:t>
            </a:r>
            <a:r>
              <a:rPr lang="fa-IR">
                <a:cs typeface="B Nazanin" panose="00000400000000000000" pitchFamily="2" charset="-78"/>
              </a:rPr>
              <a:t> شـناختي مـوثر بـر انگيزه تحصيلي دانشجويان دانشگاه فردوسي مشهد كدامند؟</a:t>
            </a:r>
          </a:p>
          <a:p>
            <a:pPr algn="just"/>
            <a:endParaRPr lang="fa-IR">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1278347" y="4001294"/>
            <a:ext cx="1066647" cy="1066647"/>
          </a:xfrm>
          <a:prstGeom prst="rect">
            <a:avLst/>
          </a:prstGeom>
        </p:spPr>
      </p:pic>
      <p:pic>
        <p:nvPicPr>
          <p:cNvPr id="5" name="Picture 4"/>
          <p:cNvPicPr>
            <a:picLocks noChangeAspect="1"/>
          </p:cNvPicPr>
          <p:nvPr/>
        </p:nvPicPr>
        <p:blipFill>
          <a:blip r:embed="rId3"/>
          <a:stretch>
            <a:fillRect/>
          </a:stretch>
        </p:blipFill>
        <p:spPr>
          <a:xfrm>
            <a:off x="11353800" y="1388806"/>
            <a:ext cx="781665" cy="951681"/>
          </a:xfrm>
          <a:prstGeom prst="rect">
            <a:avLst/>
          </a:prstGeom>
        </p:spPr>
      </p:pic>
      <p:pic>
        <p:nvPicPr>
          <p:cNvPr id="1026" name="Picture 2" descr="Number 2 - Free education ic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53800" y="2475424"/>
            <a:ext cx="690357" cy="918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3794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fa-IR" b="1">
                <a:solidFill>
                  <a:srgbClr val="FF0000"/>
                </a:solidFill>
                <a:cs typeface="B Nazanin" panose="00000400000000000000" pitchFamily="2" charset="-78"/>
              </a:rPr>
              <a:t>پيشينه تجربي </a:t>
            </a: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مرور تحقيقات انجام شده به طور خلاصه نشان مي دهد كه عوامل گونـاگوني بـر انگيـزة تحـصيلي دانشجويان تأثير مي گذارد نتايج تحقيقـات پيـشين گـواه ايـن مطلـب اسـت كـه در تحقيقـات داخلـي امكانات آموزشي و پژوهشي (عسكري 1384، روحي و همكـاران، 1386؛ مولـوي و </a:t>
            </a:r>
            <a:r>
              <a:rPr lang="fa-IR">
                <a:cs typeface="B Nazanin" panose="00000400000000000000" pitchFamily="2" charset="-78"/>
              </a:rPr>
              <a:t>همكـاران 1386) و نقش اساتيد </a:t>
            </a:r>
            <a:r>
              <a:rPr lang="fa-IR" smtClean="0">
                <a:cs typeface="B Nazanin" panose="00000400000000000000" pitchFamily="2" charset="-78"/>
              </a:rPr>
              <a:t>(نظيرعسكري، 1384)؛ پورقاسمي، 1387 بيـشترين فراوانـي را داشـته اسـت بعـد از آن دستيابي به شغل و درآمد(عسكري </a:t>
            </a:r>
            <a:r>
              <a:rPr lang="fa-IR">
                <a:cs typeface="B Nazanin" panose="00000400000000000000" pitchFamily="2" charset="-78"/>
              </a:rPr>
              <a:t>1384، </a:t>
            </a:r>
            <a:r>
              <a:rPr lang="fa-IR" smtClean="0">
                <a:cs typeface="B Nazanin" panose="00000400000000000000" pitchFamily="2" charset="-78"/>
              </a:rPr>
              <a:t>روحي و همكاران 1386، ؛ مولـوي و همكـاران، ، 1386) عملكرد تحصيلي (سيدميزايي، 1376) اميـد  به آينـده، وضـعيت تأهـل، جنـسيت و تفـاوت انگيـزه در گروههاي مختلف تحصيلي قرار دارند . و در مرحله آخر پايگاه اجتماعي– اقتـصادي، مقطـع تحـصيلي</a:t>
            </a:r>
            <a:endParaRPr lang="fa-IR">
              <a:cs typeface="B Nazanin" panose="00000400000000000000" pitchFamily="2" charset="-78"/>
            </a:endParaRPr>
          </a:p>
        </p:txBody>
      </p:sp>
    </p:spTree>
    <p:extLst>
      <p:ext uri="{BB962C8B-B14F-4D97-AF65-F5344CB8AC3E}">
        <p14:creationId xmlns:p14="http://schemas.microsoft.com/office/powerpoint/2010/main" val="3015838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شرايط زیستی (بومی و غيربومي) ، سن، امكانات بهداشتي، مقـررات اداري و آيـين نامـه هـاي آموزشـي، رشته، ميزان تحصيلات والدين وترس از عدم موفقيت قرار مي .گيرند</a:t>
            </a:r>
          </a:p>
          <a:p>
            <a:pPr algn="just"/>
            <a:r>
              <a:rPr lang="fa-IR" smtClean="0">
                <a:cs typeface="B Nazanin" panose="00000400000000000000" pitchFamily="2" charset="-78"/>
              </a:rPr>
              <a:t>در تحقيقات خارجي متغيرهايي از قبيل كنش متقابل والدين بـا فرزنـدان (مـاجوري بـنكس،  1992،  هافمن 1999؛ حسندرا، قـدس ، كرونـي ؛ آلفـارو 2003؛اُمنـاتيلر و  بامكـا 2006) و جنـسيت (مـيس ؛ </a:t>
            </a:r>
            <a:r>
              <a:rPr lang="fa-IR">
                <a:cs typeface="B Nazanin" panose="00000400000000000000" pitchFamily="2" charset="-78"/>
              </a:rPr>
              <a:t>گلينـك </a:t>
            </a:r>
            <a:r>
              <a:rPr lang="fa-IR" smtClean="0">
                <a:cs typeface="B Nazanin" panose="00000400000000000000" pitchFamily="2" charset="-78"/>
              </a:rPr>
              <a:t>و بـرگ 2006، </a:t>
            </a:r>
            <a:r>
              <a:rPr lang="fa-IR">
                <a:cs typeface="B Nazanin" panose="00000400000000000000" pitchFamily="2" charset="-78"/>
              </a:rPr>
              <a:t>لانـگ همكـاران</a:t>
            </a:r>
            <a:r>
              <a:rPr lang="fa-IR" smtClean="0">
                <a:cs typeface="B Nazanin" panose="00000400000000000000" pitchFamily="2" charset="-78"/>
              </a:rPr>
              <a:t>، 2007) بـشترين فراوانـي را نـسبت بـه متغيرهاي ديگر به خود اختصاص دادند . </a:t>
            </a:r>
            <a:endParaRPr lang="fa-IR">
              <a:cs typeface="B Nazanin" panose="00000400000000000000" pitchFamily="2" charset="-78"/>
            </a:endParaRPr>
          </a:p>
        </p:txBody>
      </p:sp>
    </p:spTree>
    <p:extLst>
      <p:ext uri="{BB962C8B-B14F-4D97-AF65-F5344CB8AC3E}">
        <p14:creationId xmlns:p14="http://schemas.microsoft.com/office/powerpoint/2010/main" val="2562444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همچنين در مرحله دوم كنش متقابل معلم نوجـوان (هـافمن، 1999) ، امكانات محل تحصيل و سطح تحـصيلات والـدين، پيـشرفت تحـصيلي، تفاوتهـاي فـردي و گروه همسالان قرار مي گيرند و در نهايت، متغيرهايي از قبيل تأثير </a:t>
            </a:r>
            <a:r>
              <a:rPr lang="fa-IR" b="1">
                <a:solidFill>
                  <a:srgbClr val="FF0000"/>
                </a:solidFill>
                <a:cs typeface="B Nazanin" panose="00000400000000000000" pitchFamily="2" charset="-78"/>
              </a:rPr>
              <a:t>همكـلاس هـا و هـم مدرسـه ای ها، رسانه ها، تأييدهاي اجتماعي، خودكارآمدي، سن، پايگاه اجتماعي – اقتـصادي </a:t>
            </a:r>
            <a:r>
              <a:rPr lang="fa-IR">
                <a:cs typeface="B Nazanin" panose="00000400000000000000" pitchFamily="2" charset="-78"/>
              </a:rPr>
              <a:t>مطـرح هـستند. بنـابراين در تحقيقات داخلي امكانات دانشگاه و نقش اساتيد و در تحقيقات خارجي نقش والـدين و فرزنـدان و جنسيت از اهميت خاصي برخوردار بوده است </a:t>
            </a:r>
          </a:p>
          <a:p>
            <a:pPr algn="just"/>
            <a:endParaRPr lang="fa-IR">
              <a:cs typeface="B Nazanin" panose="00000400000000000000" pitchFamily="2" charset="-78"/>
            </a:endParaRPr>
          </a:p>
        </p:txBody>
      </p:sp>
    </p:spTree>
    <p:extLst>
      <p:ext uri="{BB962C8B-B14F-4D97-AF65-F5344CB8AC3E}">
        <p14:creationId xmlns:p14="http://schemas.microsoft.com/office/powerpoint/2010/main" val="624523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نكته اي كه بايد مدنظر قرار داد، اين است كه هردو دسته تحقيقات بيشتر به توصـيف مـسأله انگيـزه - تحصيلي پرداخته و براي تبيين مسأله بيشتر متغيرهايي را مورد اسـتفاده قـرار دادهانـد كـه در تحقيقـات - اجتماعي به عنوان متغيرهاي زمينه اي به حساب مي .آيند با توجه به اينكه بسياري از نظريات انگيزه و انگيزش پيشرفت عوامل اجتماعي را در شكل گيري انگيزه تحصيلي موثر مي دانند</a:t>
            </a:r>
            <a:endParaRPr lang="fa-IR">
              <a:cs typeface="B Nazanin" panose="00000400000000000000" pitchFamily="2" charset="-78"/>
            </a:endParaRPr>
          </a:p>
        </p:txBody>
      </p:sp>
      <p:sp>
        <p:nvSpPr>
          <p:cNvPr id="4" name="Flowchart: Alternate Process 3"/>
          <p:cNvSpPr/>
          <p:nvPr/>
        </p:nvSpPr>
        <p:spPr>
          <a:xfrm>
            <a:off x="838200" y="4218038"/>
            <a:ext cx="2536722" cy="884903"/>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متغيرهاي زمينه اي</a:t>
            </a:r>
            <a:endParaRPr lang="fa-IR"/>
          </a:p>
        </p:txBody>
      </p:sp>
    </p:spTree>
    <p:extLst>
      <p:ext uri="{BB962C8B-B14F-4D97-AF65-F5344CB8AC3E}">
        <p14:creationId xmlns:p14="http://schemas.microsoft.com/office/powerpoint/2010/main" val="29767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به عنوان مثال تئوري انگيزه مك كله لند، ماهر و غيره از آن جمله اند. اما كمتر بـه ايـن دسته از عوامل اشاره شده </a:t>
            </a:r>
            <a:r>
              <a:rPr lang="fa-IR" smtClean="0">
                <a:cs typeface="B Nazanin" panose="00000400000000000000" pitchFamily="2" charset="-78"/>
              </a:rPr>
              <a:t>است. </a:t>
            </a:r>
            <a:r>
              <a:rPr lang="fa-IR">
                <a:cs typeface="B Nazanin" panose="00000400000000000000" pitchFamily="2" charset="-78"/>
              </a:rPr>
              <a:t>و در اغلب تحقيقات به يك يا دو مورد از آنها اشاره شده است و تـأثير رابطة همزمان </a:t>
            </a:r>
            <a:r>
              <a:rPr lang="fa-IR" smtClean="0">
                <a:cs typeface="B Nazanin" panose="00000400000000000000" pitchFamily="2" charset="-78"/>
              </a:rPr>
              <a:t>چند متغير </a:t>
            </a:r>
            <a:r>
              <a:rPr lang="fa-IR">
                <a:cs typeface="B Nazanin" panose="00000400000000000000" pitchFamily="2" charset="-78"/>
              </a:rPr>
              <a:t>جامعه شناختي با انگيزه سنجيده نشده </a:t>
            </a:r>
            <a:r>
              <a:rPr lang="fa-IR" smtClean="0">
                <a:cs typeface="B Nazanin" panose="00000400000000000000" pitchFamily="2" charset="-78"/>
              </a:rPr>
              <a:t>است. </a:t>
            </a:r>
            <a:r>
              <a:rPr lang="fa-IR">
                <a:cs typeface="B Nazanin" panose="00000400000000000000" pitchFamily="2" charset="-78"/>
              </a:rPr>
              <a:t>همچنين تحقيقات فوق نـشان مـي دهدكه متغيرهاي جامعه شناختي كمتر در تحقيقات داخلي مورد استفاده قرار گرفته است يكي از متغيرهـاي مهم، كه به نظر مي رسد نقش زيادي در انگيزه تحصيلي ايفا مي كند و همانطور كه در جريان مصاحبه هـايي كه با چند نفر از دانشجويان انجام شد، نقش گروههاي مرجع است. </a:t>
            </a:r>
          </a:p>
          <a:p>
            <a:pPr algn="just"/>
            <a:endParaRPr lang="fa-IR">
              <a:cs typeface="B Nazanin" panose="00000400000000000000" pitchFamily="2" charset="-78"/>
            </a:endParaRPr>
          </a:p>
        </p:txBody>
      </p:sp>
      <p:sp>
        <p:nvSpPr>
          <p:cNvPr id="4" name="Flowchart: Alternate Process 3"/>
          <p:cNvSpPr/>
          <p:nvPr/>
        </p:nvSpPr>
        <p:spPr>
          <a:xfrm>
            <a:off x="1076632" y="4660490"/>
            <a:ext cx="3274142" cy="1106129"/>
          </a:xfrm>
          <a:prstGeom prst="flowChartAlternateProces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نقش گروههاي مرجع</a:t>
            </a:r>
            <a:endParaRPr lang="fa-IR"/>
          </a:p>
        </p:txBody>
      </p:sp>
    </p:spTree>
    <p:extLst>
      <p:ext uri="{BB962C8B-B14F-4D97-AF65-F5344CB8AC3E}">
        <p14:creationId xmlns:p14="http://schemas.microsoft.com/office/powerpoint/2010/main" val="103756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 به طوري كه در شرايط فعلي بسياري از افراد هدف و انگيزة خود را از تحصيل برآورده كردن انتظارات ديگران و يا لااقل رساندن خود به سطحي از تحصيل است كه گروههاي الگويي آنها دارا مي باشند در تحقيقات خارجي نقش والدين و ارتباط آن بـا فرزندان، گروه همسالان، الگوهاي جنسيتي از اهميـت خاصـي برخـوردار بـوده اسـت، در حـالي كـه در تحقيقات داخلي بيشتر به امكانات و رضايت يا عدم رضايت از آنها توجه شده است . ولي مسلم است كـه در همة تحقيقات </a:t>
            </a:r>
            <a:r>
              <a:rPr lang="fa-IR" b="1" smtClean="0">
                <a:solidFill>
                  <a:srgbClr val="FF0000"/>
                </a:solidFill>
                <a:cs typeface="B Nazanin" panose="00000400000000000000" pitchFamily="2" charset="-78"/>
              </a:rPr>
              <a:t>نقش خانواده، نقش اساتيد و امكانات محل تحصيل </a:t>
            </a:r>
            <a:r>
              <a:rPr lang="fa-IR" smtClean="0">
                <a:cs typeface="B Nazanin" panose="00000400000000000000" pitchFamily="2" charset="-78"/>
              </a:rPr>
              <a:t>از اهميت خاصي برخـوردار اسـت . </a:t>
            </a:r>
            <a:endParaRPr lang="fa-IR">
              <a:cs typeface="B Nazanin" panose="00000400000000000000" pitchFamily="2" charset="-78"/>
            </a:endParaRPr>
          </a:p>
        </p:txBody>
      </p:sp>
      <p:sp>
        <p:nvSpPr>
          <p:cNvPr id="4" name="Flowchart: Alternate Process 3"/>
          <p:cNvSpPr/>
          <p:nvPr/>
        </p:nvSpPr>
        <p:spPr>
          <a:xfrm>
            <a:off x="1076632" y="4822723"/>
            <a:ext cx="4085303" cy="929148"/>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امكانات و رضايت يا عدم رضايت</a:t>
            </a:r>
            <a:endParaRPr lang="fa-IR"/>
          </a:p>
        </p:txBody>
      </p:sp>
    </p:spTree>
    <p:extLst>
      <p:ext uri="{BB962C8B-B14F-4D97-AF65-F5344CB8AC3E}">
        <p14:creationId xmlns:p14="http://schemas.microsoft.com/office/powerpoint/2010/main" val="17331257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يكي از متغيرهايي كه در اين تحقيقات از فراواني بسيار كمي برخـوردار اسـت، علـي رغـم اينكـه در اكثـر (نظريات انگيزه _کلمن، مک کله لند؛، ماهر و غيره) از اهميت خاصي برخوردار بوده است، پايگاه اجتمـاعي – . اقتصادي است. اگر چه اجزاء اين متغير به تفكيك در بعضي از تحقيقات مورد سنجش قرار گرفتـه اسـت، اما در تحقيقات داخلي نقش پايگاه اجتماعي – اقتصادي خانواده در كاهش يـا افـزايش بـه خـصوص بـين دانشجويان اندازه گيري نشده است. از نكات مطرح ديگر اين است كه هيچكدام از تحقيقات انجام شده در زمينة انگيزه تحصيلي توسط متخصصين جامعه شناسي انجام نشده است، شايد با اين تصور كه اين موضوع صرفاً صبغة روان شناختي داشته و امري فردي به حساب مي آيد</a:t>
            </a:r>
            <a:endParaRPr lang="fa-IR">
              <a:cs typeface="B Nazanin" panose="00000400000000000000" pitchFamily="2" charset="-78"/>
            </a:endParaRPr>
          </a:p>
        </p:txBody>
      </p:sp>
    </p:spTree>
    <p:extLst>
      <p:ext uri="{BB962C8B-B14F-4D97-AF65-F5344CB8AC3E}">
        <p14:creationId xmlns:p14="http://schemas.microsoft.com/office/powerpoint/2010/main" val="2437713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در حالي كـه برخـي از جامعـه شناسـان از جمله ميلز و گرث با ديد جامعه شناختي به موضوع انگيزه در نهايت، مي توان گفت که انگيـزه - تحصيلي را ميتوان مانند بسياري از مسائل جامعه شناختي ديگر، مورد تحليل جامعه .شناختي قرار داد. </a:t>
            </a:r>
          </a:p>
          <a:p>
            <a:pPr algn="just"/>
            <a:endParaRPr lang="fa-IR">
              <a:cs typeface="B Nazanin" panose="00000400000000000000" pitchFamily="2" charset="-78"/>
            </a:endParaRPr>
          </a:p>
        </p:txBody>
      </p:sp>
    </p:spTree>
    <p:extLst>
      <p:ext uri="{BB962C8B-B14F-4D97-AF65-F5344CB8AC3E}">
        <p14:creationId xmlns:p14="http://schemas.microsoft.com/office/powerpoint/2010/main" val="1665087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fa-IR" b="1">
                <a:solidFill>
                  <a:srgbClr val="FF0000"/>
                </a:solidFill>
                <a:cs typeface="B Nazanin" panose="00000400000000000000" pitchFamily="2" charset="-78"/>
              </a:rPr>
              <a:t>چارچوب نظري </a:t>
            </a: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انگيزه  </a:t>
            </a:r>
            <a:r>
              <a:rPr lang="fa-IR">
                <a:cs typeface="B Nazanin" panose="00000400000000000000" pitchFamily="2" charset="-78"/>
              </a:rPr>
              <a:t>و انگيزش در بيش تر موارد يكسان معني شده است زيرا گـاهي بـه تعـاريف متفـاوتي از انگيزش پرداخته شده كه وقتي به معناي آن دقت مي شود اختلاف چنداني با انگيزه نمي توان پيـدا كـرد</a:t>
            </a:r>
          </a:p>
        </p:txBody>
      </p:sp>
    </p:spTree>
    <p:extLst>
      <p:ext uri="{BB962C8B-B14F-4D97-AF65-F5344CB8AC3E}">
        <p14:creationId xmlns:p14="http://schemas.microsoft.com/office/powerpoint/2010/main" val="517261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a:xfrm>
            <a:off x="3480618" y="1825625"/>
            <a:ext cx="7873181" cy="4351338"/>
          </a:xfrm>
        </p:spPr>
        <p:txBody>
          <a:bodyPr/>
          <a:lstStyle/>
          <a:p>
            <a:pPr algn="just"/>
            <a:r>
              <a:rPr lang="fa-IR">
                <a:cs typeface="B Nazanin" panose="00000400000000000000" pitchFamily="2" charset="-78"/>
              </a:rPr>
              <a:t>با توجه به اين موضوع تعاريف انگيزه و انگيزش يكسان در نظر گرفته شده اسـت . الفـرد شـوتس بـين معاني و انگيزه ها تفاوت قايل شده و معاني را به اين موضوع ارتباط مـي دهـد كـه «كنـشگران چگونـه تعيين مي كنند كه كداميك از جنبه هاي جهان اجتماعي برايشان اهميت دارند، حـال آنكـه انگيـزه هـا بـه اين اشاره دارند كه كنشگران به چه دلايلي كنشهايشان را انجام مي دهند </a:t>
            </a:r>
            <a:r>
              <a:rPr lang="fa-IR" smtClean="0">
                <a:cs typeface="B Nazanin" panose="00000400000000000000" pitchFamily="2" charset="-78"/>
              </a:rPr>
              <a:t>( </a:t>
            </a:r>
            <a:r>
              <a:rPr lang="fa-IR">
                <a:cs typeface="B Nazanin" panose="00000400000000000000" pitchFamily="2" charset="-78"/>
              </a:rPr>
              <a:t>ريتـزر، 1384 :</a:t>
            </a:r>
            <a:r>
              <a:rPr lang="fa-IR" smtClean="0">
                <a:cs typeface="B Nazanin" panose="00000400000000000000" pitchFamily="2" charset="-78"/>
              </a:rPr>
              <a:t>350) .گـرث </a:t>
            </a:r>
            <a:r>
              <a:rPr lang="fa-IR">
                <a:cs typeface="B Nazanin" panose="00000400000000000000" pitchFamily="2" charset="-78"/>
              </a:rPr>
              <a:t>و ميلز انگيزه را به اين موضوع ارتباط مي دهند كه چرا و چگونه رفتار آدمي جهت خاصي پيـدا مـي كنـد . در واقع، آنان به عواملي كه بر رفتار تأثير دارند و اينكه رفتار افراد به جهت هاي خاصي كشيده مي شـود اشاره ميكنند و اين حكايت از رفتار ارادي دارد و متأثر از اجتماع است(ميلز و </a:t>
            </a:r>
            <a:r>
              <a:rPr lang="fa-IR" smtClean="0">
                <a:cs typeface="B Nazanin" panose="00000400000000000000" pitchFamily="2" charset="-78"/>
              </a:rPr>
              <a:t>گرث،1380)</a:t>
            </a:r>
            <a:endParaRPr lang="fa-IR">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838200" y="1825625"/>
            <a:ext cx="2642418" cy="3362325"/>
          </a:xfrm>
          <a:prstGeom prst="rect">
            <a:avLst/>
          </a:prstGeom>
        </p:spPr>
      </p:pic>
      <p:sp>
        <p:nvSpPr>
          <p:cNvPr id="5" name="TextBox 4"/>
          <p:cNvSpPr txBox="1"/>
          <p:nvPr/>
        </p:nvSpPr>
        <p:spPr>
          <a:xfrm>
            <a:off x="1622323" y="5501148"/>
            <a:ext cx="1091380" cy="369332"/>
          </a:xfrm>
          <a:prstGeom prst="rect">
            <a:avLst/>
          </a:prstGeom>
          <a:noFill/>
        </p:spPr>
        <p:txBody>
          <a:bodyPr wrap="square" rtlCol="1">
            <a:spAutoFit/>
          </a:bodyPr>
          <a:lstStyle/>
          <a:p>
            <a:pPr algn="ctr"/>
            <a:r>
              <a:rPr lang="fa-IR" smtClean="0">
                <a:solidFill>
                  <a:srgbClr val="FF0000"/>
                </a:solidFill>
                <a:cs typeface="B Nazanin" panose="00000400000000000000" pitchFamily="2" charset="-78"/>
              </a:rPr>
              <a:t>آۀفرد شوتس</a:t>
            </a:r>
            <a:endParaRPr lang="fa-IR">
              <a:solidFill>
                <a:srgbClr val="FF0000"/>
              </a:solidFill>
              <a:cs typeface="B Nazanin" panose="00000400000000000000" pitchFamily="2" charset="-78"/>
            </a:endParaRPr>
          </a:p>
        </p:txBody>
      </p:sp>
    </p:spTree>
    <p:extLst>
      <p:ext uri="{BB962C8B-B14F-4D97-AF65-F5344CB8AC3E}">
        <p14:creationId xmlns:p14="http://schemas.microsoft.com/office/powerpoint/2010/main" val="6019742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بر اساس برخي تعاريف، رفتـار تـابعي از انگيـزش اسـت يعنـي </a:t>
            </a:r>
            <a:r>
              <a:rPr lang="fa-IR" b="1">
                <a:solidFill>
                  <a:srgbClr val="FF0000"/>
                </a:solidFill>
                <a:cs typeface="B Nazanin" panose="00000400000000000000" pitchFamily="2" charset="-78"/>
              </a:rPr>
              <a:t>نيروهـاي فعـال بيـرون و درون ارگانيسم </a:t>
            </a:r>
            <a:r>
              <a:rPr lang="fa-IR">
                <a:cs typeface="B Nazanin" panose="00000400000000000000" pitchFamily="2" charset="-78"/>
              </a:rPr>
              <a:t>كه براي هدايت و به راه انداختن رفتار به كـار مـي رونـد (پتـري ، 1991)</a:t>
            </a:r>
          </a:p>
        </p:txBody>
      </p:sp>
      <p:sp>
        <p:nvSpPr>
          <p:cNvPr id="4" name="Flowchart: Alternate Process 3"/>
          <p:cNvSpPr/>
          <p:nvPr/>
        </p:nvSpPr>
        <p:spPr>
          <a:xfrm>
            <a:off x="943896" y="3701846"/>
            <a:ext cx="3849329" cy="1209368"/>
          </a:xfrm>
          <a:prstGeom prst="flowChartAlternateProces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رفتـار تـابعي از انگيـزش اسـت</a:t>
            </a:r>
            <a:endParaRPr lang="fa-IR"/>
          </a:p>
        </p:txBody>
      </p:sp>
    </p:spTree>
    <p:extLst>
      <p:ext uri="{BB962C8B-B14F-4D97-AF65-F5344CB8AC3E}">
        <p14:creationId xmlns:p14="http://schemas.microsoft.com/office/powerpoint/2010/main" val="2664253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.در </a:t>
            </a:r>
            <a:r>
              <a:rPr lang="fa-IR">
                <a:cs typeface="B Nazanin" panose="00000400000000000000" pitchFamily="2" charset="-78"/>
              </a:rPr>
              <a:t>بررسـي انگيـزة </a:t>
            </a:r>
            <a:r>
              <a:rPr lang="fa-IR" smtClean="0">
                <a:cs typeface="B Nazanin" panose="00000400000000000000" pitchFamily="2" charset="-78"/>
              </a:rPr>
              <a:t>تحصيلي </a:t>
            </a:r>
            <a:r>
              <a:rPr lang="fa-IR">
                <a:cs typeface="B Nazanin" panose="00000400000000000000" pitchFamily="2" charset="-78"/>
              </a:rPr>
              <a:t>دانشجويان به سه بخش از انگيزة تحصيلي دانشجويان </a:t>
            </a:r>
            <a:r>
              <a:rPr lang="fa-IR" smtClean="0">
                <a:cs typeface="B Nazanin" panose="00000400000000000000" pitchFamily="2" charset="-78"/>
              </a:rPr>
              <a:t>توجه </a:t>
            </a:r>
            <a:r>
              <a:rPr lang="fa-IR">
                <a:cs typeface="B Nazanin" panose="00000400000000000000" pitchFamily="2" charset="-78"/>
              </a:rPr>
              <a:t>مي </a:t>
            </a:r>
            <a:r>
              <a:rPr lang="fa-IR" smtClean="0">
                <a:cs typeface="B Nazanin" panose="00000400000000000000" pitchFamily="2" charset="-78"/>
              </a:rPr>
              <a:t>شود: </a:t>
            </a:r>
          </a:p>
          <a:p>
            <a:pPr algn="just"/>
            <a:r>
              <a:rPr lang="fa-IR" b="1" smtClean="0">
                <a:solidFill>
                  <a:srgbClr val="FF0000"/>
                </a:solidFill>
                <a:cs typeface="B Nazanin" panose="00000400000000000000" pitchFamily="2" charset="-78"/>
              </a:rPr>
              <a:t>1-انگيـزش </a:t>
            </a:r>
            <a:r>
              <a:rPr lang="fa-IR" b="1">
                <a:solidFill>
                  <a:srgbClr val="FF0000"/>
                </a:solidFill>
                <a:cs typeface="B Nazanin" panose="00000400000000000000" pitchFamily="2" charset="-78"/>
              </a:rPr>
              <a:t>درونـي : </a:t>
            </a:r>
            <a:r>
              <a:rPr lang="fa-IR">
                <a:cs typeface="B Nazanin" panose="00000400000000000000" pitchFamily="2" charset="-78"/>
              </a:rPr>
              <a:t>در </a:t>
            </a:r>
            <a:r>
              <a:rPr lang="fa-IR" smtClean="0">
                <a:cs typeface="B Nazanin" panose="00000400000000000000" pitchFamily="2" charset="-78"/>
              </a:rPr>
              <a:t>انگيزش دروني</a:t>
            </a:r>
            <a:r>
              <a:rPr lang="fa-IR">
                <a:cs typeface="B Nazanin" panose="00000400000000000000" pitchFamily="2" charset="-78"/>
              </a:rPr>
              <a:t>، كار به خاطر خود كار و اهميت آن انجام مي شود بدون اينكـه بـه پاداشـهاي آن توجـه شود و در واقع كار به دلايل و اميال شخصي و باطني براي كشف و تـسلط بـر جهـان هـاي درونـي و </a:t>
            </a:r>
            <a:r>
              <a:rPr lang="fa-IR" smtClean="0">
                <a:cs typeface="B Nazanin" panose="00000400000000000000" pitchFamily="2" charset="-78"/>
              </a:rPr>
              <a:t> </a:t>
            </a:r>
            <a:r>
              <a:rPr lang="fa-IR">
                <a:cs typeface="B Nazanin" panose="00000400000000000000" pitchFamily="2" charset="-78"/>
              </a:rPr>
              <a:t>بيروني انجام مي شود </a:t>
            </a:r>
            <a:endParaRPr lang="fa-IR" smtClean="0">
              <a:cs typeface="B Nazanin" panose="00000400000000000000" pitchFamily="2" charset="-78"/>
            </a:endParaRPr>
          </a:p>
          <a:p>
            <a:pPr algn="just"/>
            <a:r>
              <a:rPr lang="fa-IR" b="1" smtClean="0">
                <a:solidFill>
                  <a:srgbClr val="FF0000"/>
                </a:solidFill>
                <a:cs typeface="B Nazanin" panose="00000400000000000000" pitchFamily="2" charset="-78"/>
              </a:rPr>
              <a:t>2- </a:t>
            </a:r>
            <a:r>
              <a:rPr lang="fa-IR" b="1">
                <a:solidFill>
                  <a:srgbClr val="FF0000"/>
                </a:solidFill>
                <a:cs typeface="B Nazanin" panose="00000400000000000000" pitchFamily="2" charset="-78"/>
              </a:rPr>
              <a:t>.انگيزش بيروني : </a:t>
            </a:r>
            <a:r>
              <a:rPr lang="fa-IR">
                <a:cs typeface="B Nazanin" panose="00000400000000000000" pitchFamily="2" charset="-78"/>
              </a:rPr>
              <a:t>اين نوع </a:t>
            </a:r>
            <a:r>
              <a:rPr lang="fa-IR" smtClean="0">
                <a:cs typeface="B Nazanin" panose="00000400000000000000" pitchFamily="2" charset="-78"/>
              </a:rPr>
              <a:t>انگيزه ها </a:t>
            </a:r>
            <a:r>
              <a:rPr lang="fa-IR">
                <a:cs typeface="B Nazanin" panose="00000400000000000000" pitchFamily="2" charset="-78"/>
              </a:rPr>
              <a:t>براي رسيدن بـه پاداشـها و دريافـت هـاي </a:t>
            </a:r>
            <a:r>
              <a:rPr lang="fa-IR" smtClean="0">
                <a:cs typeface="B Nazanin" panose="00000400000000000000" pitchFamily="2" charset="-78"/>
              </a:rPr>
              <a:t>بيرونـي </a:t>
            </a:r>
            <a:r>
              <a:rPr lang="fa-IR">
                <a:cs typeface="B Nazanin" panose="00000400000000000000" pitchFamily="2" charset="-78"/>
              </a:rPr>
              <a:t>انجـام مـي شـود(برهـو ،2008؛ </a:t>
            </a:r>
            <a:r>
              <a:rPr lang="fa-IR" smtClean="0">
                <a:cs typeface="B Nazanin" panose="00000400000000000000" pitchFamily="2" charset="-78"/>
              </a:rPr>
              <a:t>برسـاتو ، 2001)</a:t>
            </a:r>
          </a:p>
          <a:p>
            <a:pPr marL="0" indent="0" algn="just">
              <a:buNone/>
            </a:pPr>
            <a:r>
              <a:rPr lang="fa-IR" b="1" smtClean="0">
                <a:solidFill>
                  <a:srgbClr val="FF0000"/>
                </a:solidFill>
                <a:cs typeface="B Nazanin" panose="00000400000000000000" pitchFamily="2" charset="-78"/>
              </a:rPr>
              <a:t>3- خودپنـداره</a:t>
            </a:r>
            <a:r>
              <a:rPr lang="fa-IR" b="1">
                <a:solidFill>
                  <a:srgbClr val="FF0000"/>
                </a:solidFill>
                <a:cs typeface="B Nazanin" panose="00000400000000000000" pitchFamily="2" charset="-78"/>
              </a:rPr>
              <a:t>: </a:t>
            </a:r>
            <a:r>
              <a:rPr lang="fa-IR">
                <a:cs typeface="B Nazanin" panose="00000400000000000000" pitchFamily="2" charset="-78"/>
              </a:rPr>
              <a:t>در تحليـل مـاهر از انگيـزه پيشرفت، خود پنداره به عنوان يكي از ابعاد انگيزه محسوب مي شود(لطف آبـادي، </a:t>
            </a:r>
            <a:r>
              <a:rPr lang="fa-IR" smtClean="0">
                <a:cs typeface="B Nazanin" panose="00000400000000000000" pitchFamily="2" charset="-78"/>
              </a:rPr>
              <a:t>1384) «خودپنـداره» </a:t>
            </a:r>
            <a:r>
              <a:rPr lang="fa-IR">
                <a:cs typeface="B Nazanin" panose="00000400000000000000" pitchFamily="2" charset="-78"/>
              </a:rPr>
              <a:t>در جريان </a:t>
            </a:r>
            <a:r>
              <a:rPr lang="fa-IR" smtClean="0">
                <a:cs typeface="B Nazanin" panose="00000400000000000000" pitchFamily="2" charset="-78"/>
              </a:rPr>
              <a:t>مقايسه هاي </a:t>
            </a:r>
            <a:r>
              <a:rPr lang="fa-IR">
                <a:cs typeface="B Nazanin" panose="00000400000000000000" pitchFamily="2" charset="-78"/>
              </a:rPr>
              <a:t>دروني و بيروني با ساير ويژگيهاي خود و ديگران حاصل </a:t>
            </a:r>
            <a:r>
              <a:rPr lang="fa-IR" smtClean="0">
                <a:cs typeface="B Nazanin" panose="00000400000000000000" pitchFamily="2" charset="-78"/>
              </a:rPr>
              <a:t>ميشود(همان)</a:t>
            </a:r>
            <a:endParaRPr lang="fa-IR">
              <a:cs typeface="B Nazanin" panose="00000400000000000000" pitchFamily="2" charset="-78"/>
            </a:endParaRPr>
          </a:p>
        </p:txBody>
      </p:sp>
    </p:spTree>
    <p:extLst>
      <p:ext uri="{BB962C8B-B14F-4D97-AF65-F5344CB8AC3E}">
        <p14:creationId xmlns:p14="http://schemas.microsoft.com/office/powerpoint/2010/main" val="1562370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a:xfrm>
            <a:off x="4285396" y="1825625"/>
            <a:ext cx="7068403" cy="4351338"/>
          </a:xfrm>
        </p:spPr>
        <p:txBody>
          <a:bodyPr/>
          <a:lstStyle/>
          <a:p>
            <a:pPr algn="just"/>
            <a:r>
              <a:rPr lang="fa-IR">
                <a:cs typeface="B Nazanin" panose="00000400000000000000" pitchFamily="2" charset="-78"/>
              </a:rPr>
              <a:t>از نظر ديويد </a:t>
            </a:r>
            <a:r>
              <a:rPr lang="fa-IR" smtClean="0">
                <a:cs typeface="B Nazanin" panose="00000400000000000000" pitchFamily="2" charset="-78"/>
              </a:rPr>
              <a:t>مكللند</a:t>
            </a:r>
            <a:r>
              <a:rPr lang="fa-IR">
                <a:cs typeface="B Nazanin" panose="00000400000000000000" pitchFamily="2" charset="-78"/>
              </a:rPr>
              <a:t>، «اشخاص داراي سطوح متفاوت انگيزه پيشرفت، در زنـدگي روزمـره خـود به شيوه هاي كاملاً متفاوتي رفتار مي كنند. به عنوان مثال اشخاص جواني كه از نظر نياز بـه پيـشرفت در سطح بالايي قرار دارند، بيشتر متمايل به تحصيلات دانشگاهي، كسب نمره هاي بالاتر و شـركت بيـشتر در فعاليت هاي فوق برنامه هستند تا افرادي كه نياز به پيـشرفت ضـعيفتري </a:t>
            </a:r>
            <a:r>
              <a:rPr lang="fa-IR" smtClean="0">
                <a:cs typeface="B Nazanin" panose="00000400000000000000" pitchFamily="2" charset="-78"/>
              </a:rPr>
              <a:t>دارنـد» </a:t>
            </a:r>
            <a:r>
              <a:rPr lang="fa-IR">
                <a:cs typeface="B Nazanin" panose="00000400000000000000" pitchFamily="2" charset="-78"/>
              </a:rPr>
              <a:t>(شـولتز، 1386 :</a:t>
            </a:r>
            <a:r>
              <a:rPr lang="fa-IR" smtClean="0">
                <a:cs typeface="B Nazanin" panose="00000400000000000000" pitchFamily="2" charset="-78"/>
              </a:rPr>
              <a:t>562-.561)</a:t>
            </a:r>
            <a:endParaRPr lang="fa-IR">
              <a:cs typeface="B Nazanin" panose="00000400000000000000" pitchFamily="2" charset="-78"/>
            </a:endParaRPr>
          </a:p>
        </p:txBody>
      </p:sp>
      <p:pic>
        <p:nvPicPr>
          <p:cNvPr id="5" name="Picture 4"/>
          <p:cNvPicPr>
            <a:picLocks noChangeAspect="1"/>
          </p:cNvPicPr>
          <p:nvPr/>
        </p:nvPicPr>
        <p:blipFill>
          <a:blip r:embed="rId2"/>
          <a:stretch>
            <a:fillRect/>
          </a:stretch>
        </p:blipFill>
        <p:spPr>
          <a:xfrm>
            <a:off x="838199" y="1825624"/>
            <a:ext cx="3403055" cy="2637194"/>
          </a:xfrm>
          <a:prstGeom prst="rect">
            <a:avLst/>
          </a:prstGeom>
        </p:spPr>
      </p:pic>
      <p:sp>
        <p:nvSpPr>
          <p:cNvPr id="6" name="TextBox 5"/>
          <p:cNvSpPr txBox="1"/>
          <p:nvPr/>
        </p:nvSpPr>
        <p:spPr>
          <a:xfrm>
            <a:off x="1438238" y="4802470"/>
            <a:ext cx="1987349" cy="523220"/>
          </a:xfrm>
          <a:prstGeom prst="rect">
            <a:avLst/>
          </a:prstGeom>
          <a:noFill/>
        </p:spPr>
        <p:txBody>
          <a:bodyPr wrap="square" rtlCol="1">
            <a:spAutoFit/>
          </a:bodyPr>
          <a:lstStyle/>
          <a:p>
            <a:pPr algn="ctr"/>
            <a:r>
              <a:rPr lang="fa-IR" sz="2800" b="1">
                <a:solidFill>
                  <a:srgbClr val="FF0000"/>
                </a:solidFill>
                <a:cs typeface="B Nazanin" panose="00000400000000000000" pitchFamily="2" charset="-78"/>
              </a:rPr>
              <a:t>ديويد مكللند</a:t>
            </a:r>
            <a:endParaRPr lang="fa-IR" b="1">
              <a:solidFill>
                <a:srgbClr val="FF0000"/>
              </a:solidFill>
            </a:endParaRPr>
          </a:p>
        </p:txBody>
      </p:sp>
    </p:spTree>
    <p:extLst>
      <p:ext uri="{BB962C8B-B14F-4D97-AF65-F5344CB8AC3E}">
        <p14:creationId xmlns:p14="http://schemas.microsoft.com/office/powerpoint/2010/main" val="9359293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ماهر ضمن تاثير از نظريه انگيزة پيشرفت مك كللند و نقد آن بـه دليـل جـامع نبـودن در پاسـخ بـه </a:t>
            </a:r>
            <a:r>
              <a:rPr lang="fa-IR" smtClean="0">
                <a:cs typeface="B Nazanin" panose="00000400000000000000" pitchFamily="2" charset="-78"/>
              </a:rPr>
              <a:t>سوال</a:t>
            </a:r>
            <a:r>
              <a:rPr lang="fa-IR">
                <a:cs typeface="B Nazanin" panose="00000400000000000000" pitchFamily="2" charset="-78"/>
              </a:rPr>
              <a:t>، </a:t>
            </a:r>
            <a:r>
              <a:rPr lang="fa-IR" smtClean="0">
                <a:solidFill>
                  <a:srgbClr val="FF0000"/>
                </a:solidFill>
                <a:cs typeface="B Nazanin" panose="00000400000000000000" pitchFamily="2" charset="-78"/>
              </a:rPr>
              <a:t>«انگيزه پيشرفت </a:t>
            </a:r>
            <a:r>
              <a:rPr lang="fa-IR">
                <a:solidFill>
                  <a:srgbClr val="FF0000"/>
                </a:solidFill>
                <a:cs typeface="B Nazanin" panose="00000400000000000000" pitchFamily="2" charset="-78"/>
              </a:rPr>
              <a:t>چيست</a:t>
            </a:r>
            <a:r>
              <a:rPr lang="fa-IR" smtClean="0">
                <a:solidFill>
                  <a:srgbClr val="FF0000"/>
                </a:solidFill>
                <a:cs typeface="B Nazanin" panose="00000400000000000000" pitchFamily="2" charset="-78"/>
              </a:rPr>
              <a:t>؟» </a:t>
            </a:r>
            <a:r>
              <a:rPr lang="fa-IR">
                <a:cs typeface="B Nazanin" panose="00000400000000000000" pitchFamily="2" charset="-78"/>
              </a:rPr>
              <a:t>بنيانهايي اساسي از دريافت هـاي انگيزشـي مطـرح مـي كنـد كـه بـه جهت ،</a:t>
            </a:r>
            <a:r>
              <a:rPr lang="fa-IR" smtClean="0">
                <a:cs typeface="B Nazanin" panose="00000400000000000000" pitchFamily="2" charset="-78"/>
              </a:rPr>
              <a:t> </a:t>
            </a:r>
            <a:r>
              <a:rPr lang="fa-IR">
                <a:cs typeface="B Nazanin" panose="00000400000000000000" pitchFamily="2" charset="-78"/>
              </a:rPr>
              <a:t>تداوم </a:t>
            </a:r>
            <a:r>
              <a:rPr lang="fa-IR" smtClean="0">
                <a:cs typeface="B Nazanin" panose="00000400000000000000" pitchFamily="2" charset="-78"/>
              </a:rPr>
              <a:t>رفتار </a:t>
            </a:r>
            <a:r>
              <a:rPr lang="fa-IR">
                <a:cs typeface="B Nazanin" panose="00000400000000000000" pitchFamily="2" charset="-78"/>
              </a:rPr>
              <a:t>و نوسانات در عملكرد مربوط ميشود. نوسـانات در عملكـرد بـه دليـل تلاشـي است كه از طرف فرد اعمال مي شود. جهتو تداوم رفتار نشانگر رفتار جهت مند و انتخـابي هـستند </a:t>
            </a:r>
            <a:r>
              <a:rPr lang="fa-IR" smtClean="0">
                <a:cs typeface="B Nazanin" panose="00000400000000000000" pitchFamily="2" charset="-78"/>
              </a:rPr>
              <a:t>(ماهر،1977.)</a:t>
            </a:r>
            <a:endParaRPr lang="fa-IR">
              <a:cs typeface="B Nazanin" panose="00000400000000000000" pitchFamily="2" charset="-78"/>
            </a:endParaRPr>
          </a:p>
        </p:txBody>
      </p:sp>
      <p:sp>
        <p:nvSpPr>
          <p:cNvPr id="4" name="Flowchart: Process 3"/>
          <p:cNvSpPr/>
          <p:nvPr/>
        </p:nvSpPr>
        <p:spPr>
          <a:xfrm>
            <a:off x="838200" y="4218038"/>
            <a:ext cx="3323450" cy="1144871"/>
          </a:xfrm>
          <a:prstGeom prst="flowChartProces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رفتار جهت مند و انتخـابي</a:t>
            </a:r>
            <a:endParaRPr lang="fa-IR"/>
          </a:p>
        </p:txBody>
      </p:sp>
    </p:spTree>
    <p:extLst>
      <p:ext uri="{BB962C8B-B14F-4D97-AF65-F5344CB8AC3E}">
        <p14:creationId xmlns:p14="http://schemas.microsoft.com/office/powerpoint/2010/main" val="1573378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همچنين ماهر بر مبناي انگيزه پيشرفت مك </a:t>
            </a:r>
            <a:r>
              <a:rPr lang="fa-IR" smtClean="0">
                <a:cs typeface="B Nazanin" panose="00000400000000000000" pitchFamily="2" charset="-78"/>
              </a:rPr>
              <a:t>كله لند</a:t>
            </a:r>
            <a:r>
              <a:rPr lang="fa-IR">
                <a:cs typeface="B Nazanin" panose="00000400000000000000" pitchFamily="2" charset="-78"/>
              </a:rPr>
              <a:t>، مدل انگيزشي مطـرح كـرده اسـت كـه </a:t>
            </a:r>
            <a:r>
              <a:rPr lang="fa-IR" smtClean="0">
                <a:cs typeface="B Nazanin" panose="00000400000000000000" pitchFamily="2" charset="-78"/>
              </a:rPr>
              <a:t> </a:t>
            </a:r>
            <a:r>
              <a:rPr lang="fa-IR">
                <a:cs typeface="B Nazanin" panose="00000400000000000000" pitchFamily="2" charset="-78"/>
              </a:rPr>
              <a:t>نـوع مشوقهاي فردي رفتار در موقعيت شامل رقابت جـوئي، </a:t>
            </a:r>
            <a:r>
              <a:rPr lang="fa-IR" smtClean="0">
                <a:cs typeface="B Nazanin" panose="00000400000000000000" pitchFamily="2" charset="-78"/>
              </a:rPr>
              <a:t>شـهرت طلبـي</a:t>
            </a:r>
            <a:r>
              <a:rPr lang="fa-IR">
                <a:cs typeface="B Nazanin" panose="00000400000000000000" pitchFamily="2" charset="-78"/>
              </a:rPr>
              <a:t>، هميـاري اجتمـاعي، وابـستگي - اجتماعي، گرايش به كار و تكليف، گرايش به پيـشرفت، پاداشـهاي مـادي و </a:t>
            </a:r>
            <a:r>
              <a:rPr lang="fa-IR" smtClean="0">
                <a:cs typeface="B Nazanin" panose="00000400000000000000" pitchFamily="2" charset="-78"/>
              </a:rPr>
              <a:t>نوع </a:t>
            </a:r>
            <a:r>
              <a:rPr lang="fa-IR">
                <a:cs typeface="B Nazanin" panose="00000400000000000000" pitchFamily="2" charset="-78"/>
              </a:rPr>
              <a:t>احـساس از خـود يعني </a:t>
            </a:r>
            <a:r>
              <a:rPr lang="fa-IR" b="1">
                <a:solidFill>
                  <a:srgbClr val="FF0000"/>
                </a:solidFill>
                <a:cs typeface="B Nazanin" panose="00000400000000000000" pitchFamily="2" charset="-78"/>
              </a:rPr>
              <a:t>اعتماد </a:t>
            </a:r>
            <a:r>
              <a:rPr lang="fa-IR" b="1" smtClean="0">
                <a:solidFill>
                  <a:srgbClr val="FF0000"/>
                </a:solidFill>
                <a:cs typeface="B Nazanin" panose="00000400000000000000" pitchFamily="2" charset="-78"/>
              </a:rPr>
              <a:t>به نفس</a:t>
            </a:r>
            <a:r>
              <a:rPr lang="fa-IR" b="1">
                <a:solidFill>
                  <a:srgbClr val="FF0000"/>
                </a:solidFill>
                <a:cs typeface="B Nazanin" panose="00000400000000000000" pitchFamily="2" charset="-78"/>
              </a:rPr>
              <a:t>، اتكاء </a:t>
            </a:r>
            <a:r>
              <a:rPr lang="fa-IR" b="1" smtClean="0">
                <a:solidFill>
                  <a:srgbClr val="FF0000"/>
                </a:solidFill>
                <a:cs typeface="B Nazanin" panose="00000400000000000000" pitchFamily="2" charset="-78"/>
              </a:rPr>
              <a:t>به نفس </a:t>
            </a:r>
            <a:r>
              <a:rPr lang="fa-IR" b="1">
                <a:solidFill>
                  <a:srgbClr val="FF0000"/>
                </a:solidFill>
                <a:cs typeface="B Nazanin" panose="00000400000000000000" pitchFamily="2" charset="-78"/>
              </a:rPr>
              <a:t>و هدفمداري </a:t>
            </a:r>
            <a:r>
              <a:rPr lang="fa-IR">
                <a:cs typeface="B Nazanin" panose="00000400000000000000" pitchFamily="2" charset="-78"/>
              </a:rPr>
              <a:t>را در خـود جـاي داده اسـت (بحرانـي، 1372 بـه نقـل از ماهر، </a:t>
            </a:r>
            <a:r>
              <a:rPr lang="fa-IR" smtClean="0">
                <a:cs typeface="B Nazanin" panose="00000400000000000000" pitchFamily="2" charset="-78"/>
              </a:rPr>
              <a:t>1974) . اين </a:t>
            </a:r>
            <a:r>
              <a:rPr lang="fa-IR">
                <a:cs typeface="B Nazanin" panose="00000400000000000000" pitchFamily="2" charset="-78"/>
              </a:rPr>
              <a:t>مدل مبناي نظري مك اينرتي و سينكلاير در تدوين پرسشنامة انگيـزة تحـصيلي قـرار گرفته، كه در اين تحقيق مورد استفاده قرار است</a:t>
            </a:r>
          </a:p>
        </p:txBody>
      </p:sp>
    </p:spTree>
    <p:extLst>
      <p:ext uri="{BB962C8B-B14F-4D97-AF65-F5344CB8AC3E}">
        <p14:creationId xmlns:p14="http://schemas.microsoft.com/office/powerpoint/2010/main" val="3058763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normAutofit fontScale="92500"/>
          </a:bodyPr>
          <a:lstStyle/>
          <a:p>
            <a:pPr algn="just"/>
            <a:r>
              <a:rPr lang="fa-IR">
                <a:cs typeface="B Nazanin" panose="00000400000000000000" pitchFamily="2" charset="-78"/>
              </a:rPr>
              <a:t>عوامل </a:t>
            </a:r>
            <a:r>
              <a:rPr lang="fa-IR" smtClean="0">
                <a:cs typeface="B Nazanin" panose="00000400000000000000" pitchFamily="2" charset="-78"/>
              </a:rPr>
              <a:t>جامعه شناختي تبيين كننده </a:t>
            </a:r>
            <a:r>
              <a:rPr lang="fa-IR">
                <a:cs typeface="B Nazanin" panose="00000400000000000000" pitchFamily="2" charset="-78"/>
              </a:rPr>
              <a:t>انگيزه تحصيلي دانشجويان به شرح زير ميباشد : </a:t>
            </a:r>
            <a:r>
              <a:rPr lang="fa-IR" smtClean="0">
                <a:cs typeface="B Nazanin" panose="00000400000000000000" pitchFamily="2" charset="-78"/>
              </a:rPr>
              <a:t>جيمزكلمن </a:t>
            </a:r>
            <a:r>
              <a:rPr lang="fa-IR">
                <a:cs typeface="B Nazanin" panose="00000400000000000000" pitchFamily="2" charset="-78"/>
              </a:rPr>
              <a:t>در نظريه سرماية خود از سه نوع سرمايه تحت عنوان </a:t>
            </a:r>
            <a:r>
              <a:rPr lang="fa-IR" b="1">
                <a:solidFill>
                  <a:srgbClr val="FF0000"/>
                </a:solidFill>
                <a:cs typeface="B Nazanin" panose="00000400000000000000" pitchFamily="2" charset="-78"/>
              </a:rPr>
              <a:t>سرمايه </a:t>
            </a:r>
            <a:r>
              <a:rPr lang="fa-IR" b="1" smtClean="0">
                <a:solidFill>
                  <a:srgbClr val="FF0000"/>
                </a:solidFill>
                <a:cs typeface="B Nazanin" panose="00000400000000000000" pitchFamily="2" charset="-78"/>
              </a:rPr>
              <a:t>اجتمـاعي </a:t>
            </a:r>
            <a:r>
              <a:rPr lang="fa-IR" b="1">
                <a:solidFill>
                  <a:srgbClr val="FF0000"/>
                </a:solidFill>
                <a:cs typeface="B Nazanin" panose="00000400000000000000" pitchFamily="2" charset="-78"/>
              </a:rPr>
              <a:t>، مـالي </a:t>
            </a:r>
            <a:r>
              <a:rPr lang="fa-IR" b="1" smtClean="0">
                <a:solidFill>
                  <a:srgbClr val="FF0000"/>
                </a:solidFill>
                <a:cs typeface="B Nazanin" panose="00000400000000000000" pitchFamily="2" charset="-78"/>
              </a:rPr>
              <a:t>و انـساني </a:t>
            </a:r>
            <a:r>
              <a:rPr lang="fa-IR">
                <a:cs typeface="B Nazanin" panose="00000400000000000000" pitchFamily="2" charset="-78"/>
              </a:rPr>
              <a:t>ياد مي كند. او زمينه خانوادگي را كه بر تحصيل فرزندان موثر است با اين </a:t>
            </a:r>
            <a:r>
              <a:rPr lang="fa-IR" b="1">
                <a:solidFill>
                  <a:srgbClr val="FF0000"/>
                </a:solidFill>
                <a:cs typeface="B Nazanin" panose="00000400000000000000" pitchFamily="2" charset="-78"/>
              </a:rPr>
              <a:t>سه مولفـه </a:t>
            </a:r>
            <a:r>
              <a:rPr lang="fa-IR">
                <a:cs typeface="B Nazanin" panose="00000400000000000000" pitchFamily="2" charset="-78"/>
              </a:rPr>
              <a:t>تعريـف مـي </a:t>
            </a:r>
            <a:r>
              <a:rPr lang="fa-IR" smtClean="0">
                <a:cs typeface="B Nazanin" panose="00000400000000000000" pitchFamily="2" charset="-78"/>
              </a:rPr>
              <a:t>كنـد.</a:t>
            </a:r>
          </a:p>
          <a:p>
            <a:pPr algn="just"/>
            <a:r>
              <a:rPr lang="fa-IR" smtClean="0">
                <a:solidFill>
                  <a:srgbClr val="FF0000"/>
                </a:solidFill>
                <a:cs typeface="B Nazanin" panose="00000400000000000000" pitchFamily="2" charset="-78"/>
              </a:rPr>
              <a:t>مولفه اول، </a:t>
            </a:r>
            <a:r>
              <a:rPr lang="fa-IR">
                <a:cs typeface="B Nazanin" panose="00000400000000000000" pitchFamily="2" charset="-78"/>
              </a:rPr>
              <a:t>سرمايه اجتماعي در خانواده عبـارت اسـت از ارتبـاط و كـنش متقابـل والـدين و فرزنـدان . بنابراين بعد خانوار، حضور والدين، ارتباط والدين و فرزندان و انتظار مـادر از تحـصيل فرزنـد در ايـن كنش نقش دارند </a:t>
            </a:r>
            <a:r>
              <a:rPr lang="fa-IR" smtClean="0">
                <a:cs typeface="B Nazanin" panose="00000400000000000000" pitchFamily="2" charset="-78"/>
              </a:rPr>
              <a:t>.</a:t>
            </a:r>
          </a:p>
          <a:p>
            <a:pPr algn="just"/>
            <a:r>
              <a:rPr lang="fa-IR" smtClean="0">
                <a:solidFill>
                  <a:srgbClr val="FF0000"/>
                </a:solidFill>
                <a:cs typeface="B Nazanin" panose="00000400000000000000" pitchFamily="2" charset="-78"/>
              </a:rPr>
              <a:t>مولفة </a:t>
            </a:r>
            <a:r>
              <a:rPr lang="fa-IR">
                <a:solidFill>
                  <a:srgbClr val="FF0000"/>
                </a:solidFill>
                <a:cs typeface="B Nazanin" panose="00000400000000000000" pitchFamily="2" charset="-78"/>
              </a:rPr>
              <a:t>دوم</a:t>
            </a:r>
            <a:r>
              <a:rPr lang="fa-IR">
                <a:cs typeface="B Nazanin" panose="00000400000000000000" pitchFamily="2" charset="-78"/>
              </a:rPr>
              <a:t>، سرمايه انساني كه اكثراً از طريق تحصيلات والدين اندازه گيـر ي مـي شـود كه يك محيط شناختي براي يادگيري فرزند فراهم مي كند. </a:t>
            </a:r>
            <a:endParaRPr lang="fa-IR" smtClean="0">
              <a:cs typeface="B Nazanin" panose="00000400000000000000" pitchFamily="2" charset="-78"/>
            </a:endParaRPr>
          </a:p>
          <a:p>
            <a:pPr algn="just"/>
            <a:r>
              <a:rPr lang="fa-IR" smtClean="0">
                <a:solidFill>
                  <a:srgbClr val="FF0000"/>
                </a:solidFill>
                <a:cs typeface="B Nazanin" panose="00000400000000000000" pitchFamily="2" charset="-78"/>
              </a:rPr>
              <a:t>مولفة </a:t>
            </a:r>
            <a:r>
              <a:rPr lang="fa-IR">
                <a:solidFill>
                  <a:srgbClr val="FF0000"/>
                </a:solidFill>
                <a:cs typeface="B Nazanin" panose="00000400000000000000" pitchFamily="2" charset="-78"/>
              </a:rPr>
              <a:t>سوم، </a:t>
            </a:r>
            <a:r>
              <a:rPr lang="fa-IR">
                <a:cs typeface="B Nazanin" panose="00000400000000000000" pitchFamily="2" charset="-78"/>
              </a:rPr>
              <a:t>سـرماية مـالي كـه بـا ثـروت </a:t>
            </a:r>
            <a:r>
              <a:rPr lang="fa-IR" smtClean="0">
                <a:cs typeface="B Nazanin" panose="00000400000000000000" pitchFamily="2" charset="-78"/>
              </a:rPr>
              <a:t>و</a:t>
            </a:r>
            <a:r>
              <a:rPr lang="fa-IR">
                <a:cs typeface="B Nazanin" panose="00000400000000000000" pitchFamily="2" charset="-78"/>
              </a:rPr>
              <a:t> درآمد خانواده ارزيابي مي شود. دو مولفه آخر يعني سرمايه انساني و سـرمايه مـالي، پايگـاه اجتمـاعي - 1 اقتصادي فرزند را در برميگيرد(كلمن </a:t>
            </a:r>
            <a:r>
              <a:rPr lang="fa-IR" smtClean="0">
                <a:cs typeface="B Nazanin" panose="00000400000000000000" pitchFamily="2" charset="-78"/>
              </a:rPr>
              <a:t>1988)</a:t>
            </a:r>
            <a:endParaRPr lang="fa-IR">
              <a:cs typeface="B Nazanin" panose="00000400000000000000" pitchFamily="2" charset="-78"/>
            </a:endParaRPr>
          </a:p>
        </p:txBody>
      </p:sp>
    </p:spTree>
    <p:extLst>
      <p:ext uri="{BB962C8B-B14F-4D97-AF65-F5344CB8AC3E}">
        <p14:creationId xmlns:p14="http://schemas.microsoft.com/office/powerpoint/2010/main" val="2173510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2 </a:t>
            </a:r>
            <a:r>
              <a:rPr lang="fa-IR">
                <a:cs typeface="B Nazanin" panose="00000400000000000000" pitchFamily="2" charset="-78"/>
              </a:rPr>
              <a:t>همچنين ساترلند گزارش مي كندكه خانواده </a:t>
            </a:r>
            <a:r>
              <a:rPr lang="fa-IR" smtClean="0">
                <a:cs typeface="B Nazanin" panose="00000400000000000000" pitchFamily="2" charset="-78"/>
              </a:rPr>
              <a:t>هايي كه </a:t>
            </a:r>
            <a:r>
              <a:rPr lang="fa-IR">
                <a:cs typeface="B Nazanin" panose="00000400000000000000" pitchFamily="2" charset="-78"/>
              </a:rPr>
              <a:t>جهت گيريشان به سـمت موفقيـت هـاي تحـصيلي بالاست و اين جهت گيري را به فرزندانشان منتقل مي كننـد، بـه طـور شـگفت انگيـزي خـانواده هـاي موفقي هستند (هافمن، </a:t>
            </a:r>
            <a:r>
              <a:rPr lang="fa-IR" smtClean="0">
                <a:cs typeface="B Nazanin" panose="00000400000000000000" pitchFamily="2" charset="-78"/>
              </a:rPr>
              <a:t>1999) .</a:t>
            </a:r>
            <a:endParaRPr lang="fa-IR">
              <a:cs typeface="B Nazanin" panose="00000400000000000000" pitchFamily="2" charset="-78"/>
            </a:endParaRPr>
          </a:p>
        </p:txBody>
      </p:sp>
    </p:spTree>
    <p:extLst>
      <p:ext uri="{BB962C8B-B14F-4D97-AF65-F5344CB8AC3E}">
        <p14:creationId xmlns:p14="http://schemas.microsoft.com/office/powerpoint/2010/main" val="3360727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a:xfrm>
            <a:off x="4299044" y="1825625"/>
            <a:ext cx="7054755" cy="4351338"/>
          </a:xfrm>
        </p:spPr>
        <p:txBody>
          <a:bodyPr/>
          <a:lstStyle/>
          <a:p>
            <a:pPr algn="just"/>
            <a:r>
              <a:rPr lang="fa-IR">
                <a:cs typeface="B Nazanin" panose="00000400000000000000" pitchFamily="2" charset="-78"/>
              </a:rPr>
              <a:t>در نظريه كـاركردي - سـاختاري، پارسـونز و شـيلز بـه جـاي كشـشها، تمايلات نيازي را </a:t>
            </a:r>
            <a:r>
              <a:rPr lang="fa-IR" smtClean="0">
                <a:cs typeface="B Nazanin" panose="00000400000000000000" pitchFamily="2" charset="-78"/>
              </a:rPr>
              <a:t>مطرح </a:t>
            </a:r>
            <a:r>
              <a:rPr lang="fa-IR">
                <a:cs typeface="B Nazanin" panose="00000400000000000000" pitchFamily="2" charset="-78"/>
              </a:rPr>
              <a:t>و آنها را از مهمترين واحدهاي انگيزش كنش به حساب مي آورنـد . تمـايلات نيازي كششهايي اند كه به وسيلة </a:t>
            </a:r>
            <a:r>
              <a:rPr lang="fa-IR" b="1">
                <a:solidFill>
                  <a:srgbClr val="FF0000"/>
                </a:solidFill>
                <a:cs typeface="B Nazanin" panose="00000400000000000000" pitchFamily="2" charset="-78"/>
              </a:rPr>
              <a:t>زمينة اجتمـاعي </a:t>
            </a:r>
            <a:r>
              <a:rPr lang="fa-IR">
                <a:cs typeface="B Nazanin" panose="00000400000000000000" pitchFamily="2" charset="-78"/>
              </a:rPr>
              <a:t>( هنجارهـا و ارزشـهايي كـه در مدرسـه و خـانواده و غيره وجود دارند ) شكل مي گيرند. تمايلات نيـازي كنـشگران را وا مـي دارنـد تـا چيزهـايي را كـه در محيط عرضه ميشوند پذيرفته يا رد كنند و يـا در صـورتي كـه چيزهـاي موجـود تمـايلات نيـازي را ارضاء نكنند، به دنبال چيزهاي تازه اي بروند (ريتزر، 1384 :</a:t>
            </a:r>
            <a:r>
              <a:rPr lang="fa-IR" smtClean="0">
                <a:cs typeface="B Nazanin" panose="00000400000000000000" pitchFamily="2" charset="-78"/>
              </a:rPr>
              <a:t>140-136) . </a:t>
            </a:r>
            <a:endParaRPr lang="fa-IR">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838200" y="1825625"/>
            <a:ext cx="3365310" cy="3428763"/>
          </a:xfrm>
          <a:prstGeom prst="rect">
            <a:avLst/>
          </a:prstGeom>
        </p:spPr>
      </p:pic>
      <p:sp>
        <p:nvSpPr>
          <p:cNvPr id="5" name="TextBox 4"/>
          <p:cNvSpPr txBox="1"/>
          <p:nvPr/>
        </p:nvSpPr>
        <p:spPr>
          <a:xfrm>
            <a:off x="1756580" y="5540991"/>
            <a:ext cx="1528549" cy="369332"/>
          </a:xfrm>
          <a:prstGeom prst="rect">
            <a:avLst/>
          </a:prstGeom>
          <a:noFill/>
        </p:spPr>
        <p:txBody>
          <a:bodyPr wrap="square" rtlCol="1">
            <a:spAutoFit/>
          </a:bodyPr>
          <a:lstStyle/>
          <a:p>
            <a:pPr algn="ctr"/>
            <a:r>
              <a:rPr lang="fa-IR" b="1" smtClean="0">
                <a:solidFill>
                  <a:srgbClr val="FF0000"/>
                </a:solidFill>
                <a:cs typeface="B Nazanin" panose="00000400000000000000" pitchFamily="2" charset="-78"/>
              </a:rPr>
              <a:t>پارسونز</a:t>
            </a:r>
            <a:endParaRPr lang="fa-IR" b="1">
              <a:solidFill>
                <a:srgbClr val="FF0000"/>
              </a:solidFill>
              <a:cs typeface="B Nazanin" panose="00000400000000000000" pitchFamily="2" charset="-78"/>
            </a:endParaRPr>
          </a:p>
        </p:txBody>
      </p:sp>
    </p:spTree>
    <p:extLst>
      <p:ext uri="{BB962C8B-B14F-4D97-AF65-F5344CB8AC3E}">
        <p14:creationId xmlns:p14="http://schemas.microsoft.com/office/powerpoint/2010/main" val="685514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a:xfrm>
            <a:off x="4135272" y="1825625"/>
            <a:ext cx="7218528" cy="4351338"/>
          </a:xfrm>
        </p:spPr>
        <p:txBody>
          <a:bodyPr/>
          <a:lstStyle/>
          <a:p>
            <a:pPr algn="just"/>
            <a:r>
              <a:rPr lang="fa-IR">
                <a:cs typeface="B Nazanin" panose="00000400000000000000" pitchFamily="2" charset="-78"/>
              </a:rPr>
              <a:t>بنابراين اگـر موفقيـت تحـصيلي را مطابق با نظرية كاركردگرايي به عنوان تمايل نيازي به همراه تأييد اجتمـاعي درنظـر بگيـريم بـه ايـن نتيجه مي رسيم كه هنجارها و ارزشهاي موفقيت از طريق خانواده، مدرسه و دانشگاه و اجتماع بـه فـرد ( دانشجو و دانش آموز ) انتقال مي يابد و ايـن موضـوع در جريـان كـنش اتفـاق مـي افتـد و در نهايـت، انگيزةتحصيلي را تحت تأثير قرار مي دهند</a:t>
            </a:r>
          </a:p>
          <a:p>
            <a:pPr algn="just"/>
            <a:endParaRPr lang="fa-IR">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838200" y="1825625"/>
            <a:ext cx="3060510" cy="2842844"/>
          </a:xfrm>
          <a:prstGeom prst="rect">
            <a:avLst/>
          </a:prstGeom>
        </p:spPr>
      </p:pic>
      <p:sp>
        <p:nvSpPr>
          <p:cNvPr id="5" name="TextBox 4"/>
          <p:cNvSpPr txBox="1"/>
          <p:nvPr/>
        </p:nvSpPr>
        <p:spPr>
          <a:xfrm>
            <a:off x="1651947" y="4803406"/>
            <a:ext cx="1433015" cy="369332"/>
          </a:xfrm>
          <a:prstGeom prst="rect">
            <a:avLst/>
          </a:prstGeom>
          <a:noFill/>
        </p:spPr>
        <p:txBody>
          <a:bodyPr wrap="square" rtlCol="1">
            <a:spAutoFit/>
          </a:bodyPr>
          <a:lstStyle/>
          <a:p>
            <a:pPr algn="ctr"/>
            <a:r>
              <a:rPr lang="fa-IR" b="1" smtClean="0">
                <a:solidFill>
                  <a:srgbClr val="FF0000"/>
                </a:solidFill>
                <a:cs typeface="B Nazanin" panose="00000400000000000000" pitchFamily="2" charset="-78"/>
              </a:rPr>
              <a:t>جرج ریتزر</a:t>
            </a:r>
            <a:endParaRPr lang="fa-IR" b="1">
              <a:solidFill>
                <a:srgbClr val="FF0000"/>
              </a:solidFill>
              <a:cs typeface="B Nazanin" panose="00000400000000000000" pitchFamily="2" charset="-78"/>
            </a:endParaRPr>
          </a:p>
        </p:txBody>
      </p:sp>
    </p:spTree>
    <p:extLst>
      <p:ext uri="{BB962C8B-B14F-4D97-AF65-F5344CB8AC3E}">
        <p14:creationId xmlns:p14="http://schemas.microsoft.com/office/powerpoint/2010/main" val="6659337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در نظريه كنش متقابل نمادين و به دنبـال آن ديـدگاه گـرث و ميلز در واقع، رفتار و منش فردرا از طريق انگيزه هاي انسانها و سـهم اعتقـادات و نمادهـا در ايجـاد اين انگيزه ها و دردرون ساختارهاي اجتماعي متفاوت تحليل مـي كننـد (انگيـزه هـا محـصول اجتمـاع و </a:t>
            </a:r>
            <a:r>
              <a:rPr lang="fa-IR" smtClean="0">
                <a:cs typeface="B Nazanin" panose="00000400000000000000" pitchFamily="2" charset="-78"/>
              </a:rPr>
              <a:t>جامعه هستند). </a:t>
            </a:r>
            <a:r>
              <a:rPr lang="fa-IR">
                <a:cs typeface="B Nazanin" panose="00000400000000000000" pitchFamily="2" charset="-78"/>
              </a:rPr>
              <a:t>و اعمال انسان «</a:t>
            </a:r>
            <a:r>
              <a:rPr lang="fa-IR" b="1" smtClean="0">
                <a:solidFill>
                  <a:srgbClr val="FF0000"/>
                </a:solidFill>
                <a:cs typeface="B Nazanin" panose="00000400000000000000" pitchFamily="2" charset="-78"/>
              </a:rPr>
              <a:t>ميان فردي</a:t>
            </a:r>
            <a:r>
              <a:rPr lang="fa-IR" smtClean="0">
                <a:cs typeface="B Nazanin" panose="00000400000000000000" pitchFamily="2" charset="-78"/>
              </a:rPr>
              <a:t>» </a:t>
            </a:r>
            <a:r>
              <a:rPr lang="fa-IR">
                <a:cs typeface="B Nazanin" panose="00000400000000000000" pitchFamily="2" charset="-78"/>
              </a:rPr>
              <a:t>هستند </a:t>
            </a:r>
            <a:r>
              <a:rPr lang="fa-IR" smtClean="0">
                <a:cs typeface="B Nazanin" panose="00000400000000000000" pitchFamily="2" charset="-78"/>
              </a:rPr>
              <a:t>يعني </a:t>
            </a:r>
            <a:r>
              <a:rPr lang="fa-IR">
                <a:cs typeface="B Nazanin" panose="00000400000000000000" pitchFamily="2" charset="-78"/>
              </a:rPr>
              <a:t>جهت آنها جهتي است مربـوط بـه انتظـارات ديگران. </a:t>
            </a:r>
          </a:p>
        </p:txBody>
      </p:sp>
    </p:spTree>
    <p:extLst>
      <p:ext uri="{BB962C8B-B14F-4D97-AF65-F5344CB8AC3E}">
        <p14:creationId xmlns:p14="http://schemas.microsoft.com/office/powerpoint/2010/main" val="25626795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بنابراين براي مطالعة انگيزه بايد آن را با </a:t>
            </a:r>
            <a:r>
              <a:rPr lang="fa-IR" b="1">
                <a:solidFill>
                  <a:srgbClr val="00B0F0"/>
                </a:solidFill>
                <a:cs typeface="B Nazanin" panose="00000400000000000000" pitchFamily="2" charset="-78"/>
              </a:rPr>
              <a:t>ارگانيـسم، سـاختار روانـي، شـخص </a:t>
            </a:r>
            <a:r>
              <a:rPr lang="fa-IR">
                <a:cs typeface="B Nazanin" panose="00000400000000000000" pitchFamily="2" charset="-78"/>
              </a:rPr>
              <a:t>(يعنـي انـسان بـه عنوان ايفاكنندة نقشها ) و </a:t>
            </a:r>
            <a:r>
              <a:rPr lang="fa-IR" b="1">
                <a:solidFill>
                  <a:srgbClr val="FF0000"/>
                </a:solidFill>
                <a:cs typeface="B Nazanin" panose="00000400000000000000" pitchFamily="2" charset="-78"/>
              </a:rPr>
              <a:t>ساختار منش </a:t>
            </a:r>
            <a:r>
              <a:rPr lang="fa-IR">
                <a:cs typeface="B Nazanin" panose="00000400000000000000" pitchFamily="2" charset="-78"/>
              </a:rPr>
              <a:t>(يكپارچگي تثبيت شدة ساختار روانـي، ارگانيـسم بـا نقـش هـاي اجتماعي شخص ) و در نهايت با </a:t>
            </a:r>
            <a:r>
              <a:rPr lang="fa-IR" b="1" smtClean="0">
                <a:solidFill>
                  <a:srgbClr val="92D050"/>
                </a:solidFill>
                <a:cs typeface="B Nazanin" panose="00000400000000000000" pitchFamily="2" charset="-78"/>
              </a:rPr>
              <a:t>ساختار اجتماعي </a:t>
            </a:r>
            <a:r>
              <a:rPr lang="fa-IR">
                <a:cs typeface="B Nazanin" panose="00000400000000000000" pitchFamily="2" charset="-78"/>
              </a:rPr>
              <a:t>در ارتبـاط گذاشـت . مجـري سـاختار مـنش، يعنـي شخص، محصول تجربه و تربيت اجتماعي است (گرث و ميلز،1380) .مطـابق بـا ايـن نظريـه هـا و بـا توجه به اينكه والدين در تربيت اجتماعي نقش اساسي ايفا مي كنند پـس كـنش والـدين و دانـشجو بـر انگيزةتحصيلي دانشجويان تأثير دارد </a:t>
            </a:r>
          </a:p>
          <a:p>
            <a:pPr algn="just"/>
            <a:endParaRPr lang="fa-IR">
              <a:cs typeface="B Nazanin" panose="00000400000000000000" pitchFamily="2" charset="-78"/>
            </a:endParaRPr>
          </a:p>
        </p:txBody>
      </p:sp>
    </p:spTree>
    <p:extLst>
      <p:ext uri="{BB962C8B-B14F-4D97-AF65-F5344CB8AC3E}">
        <p14:creationId xmlns:p14="http://schemas.microsoft.com/office/powerpoint/2010/main" val="820633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 کانگر و </a:t>
            </a:r>
            <a:r>
              <a:rPr lang="fa-IR">
                <a:cs typeface="B Nazanin" panose="00000400000000000000" pitchFamily="2" charset="-78"/>
              </a:rPr>
              <a:t>دانلن نيز در مدلي كه از ارتباط متقابل </a:t>
            </a:r>
            <a:r>
              <a:rPr lang="fa-IR" b="1">
                <a:solidFill>
                  <a:srgbClr val="FF0000"/>
                </a:solidFill>
                <a:cs typeface="B Nazanin" panose="00000400000000000000" pitchFamily="2" charset="-78"/>
              </a:rPr>
              <a:t>پايگاه اجتماعي - اقتصادي و رشد انـسان </a:t>
            </a:r>
            <a:r>
              <a:rPr lang="fa-IR">
                <a:cs typeface="B Nazanin" panose="00000400000000000000" pitchFamily="2" charset="-78"/>
              </a:rPr>
              <a:t>ارائـه كـرده </a:t>
            </a:r>
            <a:r>
              <a:rPr lang="fa-IR" smtClean="0">
                <a:cs typeface="B Nazanin" panose="00000400000000000000" pitchFamily="2" charset="-78"/>
              </a:rPr>
              <a:t>است </a:t>
            </a:r>
            <a:r>
              <a:rPr lang="fa-IR">
                <a:cs typeface="B Nazanin" panose="00000400000000000000" pitchFamily="2" charset="-78"/>
              </a:rPr>
              <a:t>پيشنهاد مي كنند كه «</a:t>
            </a:r>
            <a:r>
              <a:rPr lang="fa-IR" b="1">
                <a:solidFill>
                  <a:srgbClr val="FF0000"/>
                </a:solidFill>
                <a:cs typeface="B Nazanin" panose="00000400000000000000" pitchFamily="2" charset="-78"/>
              </a:rPr>
              <a:t>ويژگيهاي </a:t>
            </a:r>
            <a:r>
              <a:rPr lang="fa-IR" b="1" smtClean="0">
                <a:solidFill>
                  <a:srgbClr val="FF0000"/>
                </a:solidFill>
                <a:cs typeface="B Nazanin" panose="00000400000000000000" pitchFamily="2" charset="-78"/>
              </a:rPr>
              <a:t>مثبت</a:t>
            </a:r>
            <a:r>
              <a:rPr lang="fa-IR" smtClean="0">
                <a:cs typeface="B Nazanin" panose="00000400000000000000" pitchFamily="2" charset="-78"/>
              </a:rPr>
              <a:t>» </a:t>
            </a:r>
            <a:r>
              <a:rPr lang="fa-IR">
                <a:cs typeface="B Nazanin" panose="00000400000000000000" pitchFamily="2" charset="-78"/>
              </a:rPr>
              <a:t>والـدين شـامل توانـايي هـاي شـناختي، رقابـت اجتمـاعي، </a:t>
            </a:r>
            <a:r>
              <a:rPr lang="fa-IR" smtClean="0">
                <a:cs typeface="B Nazanin" panose="00000400000000000000" pitchFamily="2" charset="-78"/>
              </a:rPr>
              <a:t>برنامه مداري </a:t>
            </a:r>
            <a:r>
              <a:rPr lang="fa-IR">
                <a:cs typeface="B Nazanin" panose="00000400000000000000" pitchFamily="2" charset="-78"/>
              </a:rPr>
              <a:t>و بلندهمتي بر پايگاه اجتماعي - اقتـصادي تـأثير مـي گـذارد . بـه عـلاوه پايگـاه اجتمـاعي - اقتصادي بر اين خصايص والدين تأثير مي گذارد و اين فرايند پوياست كه بر توسعه و رشـد فرزنـدان - (از نظر تحصيل) تأثير ميگذارد(گرولينك </a:t>
            </a:r>
            <a:r>
              <a:rPr lang="fa-IR" smtClean="0">
                <a:cs typeface="B Nazanin" panose="00000400000000000000" pitchFamily="2" charset="-78"/>
              </a:rPr>
              <a:t> </a:t>
            </a:r>
            <a:r>
              <a:rPr lang="fa-IR">
                <a:cs typeface="B Nazanin" panose="00000400000000000000" pitchFamily="2" charset="-78"/>
              </a:rPr>
              <a:t>و </a:t>
            </a:r>
            <a:r>
              <a:rPr lang="fa-IR" smtClean="0">
                <a:cs typeface="B Nazanin" panose="00000400000000000000" pitchFamily="2" charset="-78"/>
              </a:rPr>
              <a:t>بلاس  </a:t>
            </a:r>
            <a:r>
              <a:rPr lang="fa-IR">
                <a:cs typeface="B Nazanin" panose="00000400000000000000" pitchFamily="2" charset="-78"/>
              </a:rPr>
              <a:t>، فريندلي </a:t>
            </a:r>
            <a:r>
              <a:rPr lang="fa-IR" smtClean="0">
                <a:cs typeface="B Nazanin" panose="00000400000000000000" pitchFamily="2" charset="-78"/>
              </a:rPr>
              <a:t>. </a:t>
            </a:r>
            <a:r>
              <a:rPr lang="fa-IR">
                <a:cs typeface="B Nazanin" panose="00000400000000000000" pitchFamily="2" charset="-78"/>
              </a:rPr>
              <a:t>2009</a:t>
            </a:r>
            <a:r>
              <a:rPr lang="fa-IR" smtClean="0">
                <a:cs typeface="B Nazanin" panose="00000400000000000000" pitchFamily="2" charset="-78"/>
              </a:rPr>
              <a:t>،)</a:t>
            </a:r>
            <a:endParaRPr lang="fa-IR">
              <a:cs typeface="B Nazanin" panose="00000400000000000000" pitchFamily="2" charset="-78"/>
            </a:endParaRPr>
          </a:p>
        </p:txBody>
      </p:sp>
    </p:spTree>
    <p:extLst>
      <p:ext uri="{BB962C8B-B14F-4D97-AF65-F5344CB8AC3E}">
        <p14:creationId xmlns:p14="http://schemas.microsoft.com/office/powerpoint/2010/main" val="25581446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تعامل استاد و دانشجو و يا معلم و شاگرد از مـوارد مـورد بحـث بـسياري از انديـشمندان در ارتقـاء </a:t>
            </a:r>
            <a:r>
              <a:rPr lang="fa-IR" smtClean="0">
                <a:cs typeface="B Nazanin" panose="00000400000000000000" pitchFamily="2" charset="-78"/>
              </a:rPr>
              <a:t>انگيزه تحصيلي </a:t>
            </a:r>
            <a:r>
              <a:rPr lang="fa-IR">
                <a:cs typeface="B Nazanin" panose="00000400000000000000" pitchFamily="2" charset="-78"/>
              </a:rPr>
              <a:t>بوده است به طوري كه طبق نظرية وينستين مدلهاي </a:t>
            </a:r>
            <a:r>
              <a:rPr lang="fa-IR" smtClean="0">
                <a:cs typeface="B Nazanin" panose="00000400000000000000" pitchFamily="2" charset="-78"/>
              </a:rPr>
              <a:t>جامعه پـذيري </a:t>
            </a:r>
            <a:r>
              <a:rPr lang="fa-IR">
                <a:cs typeface="B Nazanin" panose="00000400000000000000" pitchFamily="2" charset="-78"/>
              </a:rPr>
              <a:t>مكانيـسم هـايي را پيشنهاد مي كنند كه به موجب آن كنش هاي </a:t>
            </a:r>
            <a:r>
              <a:rPr lang="fa-IR" smtClean="0">
                <a:cs typeface="B Nazanin" panose="00000400000000000000" pitchFamily="2" charset="-78"/>
              </a:rPr>
              <a:t>متقابل اجتماعي دانش آمـوزان </a:t>
            </a:r>
            <a:r>
              <a:rPr lang="fa-IR">
                <a:cs typeface="B Nazanin" panose="00000400000000000000" pitchFamily="2" charset="-78"/>
              </a:rPr>
              <a:t>بـا معلمـان ممكـن اسـت بـر </a:t>
            </a:r>
            <a:r>
              <a:rPr lang="fa-IR" smtClean="0">
                <a:cs typeface="B Nazanin" panose="00000400000000000000" pitchFamily="2" charset="-78"/>
              </a:rPr>
              <a:t>انگيزه </a:t>
            </a:r>
            <a:r>
              <a:rPr lang="fa-IR">
                <a:cs typeface="B Nazanin" panose="00000400000000000000" pitchFamily="2" charset="-78"/>
              </a:rPr>
              <a:t>و رفتار جهت مند آنان تأثير بگذارد ( ونتزل ، 2009 :306 و </a:t>
            </a:r>
            <a:r>
              <a:rPr lang="fa-IR" smtClean="0">
                <a:cs typeface="B Nazanin" panose="00000400000000000000" pitchFamily="2" charset="-78"/>
              </a:rPr>
              <a:t>307) </a:t>
            </a:r>
            <a:endParaRPr lang="fa-IR">
              <a:cs typeface="B Nazanin" panose="00000400000000000000" pitchFamily="2" charset="-78"/>
            </a:endParaRPr>
          </a:p>
        </p:txBody>
      </p:sp>
      <p:sp>
        <p:nvSpPr>
          <p:cNvPr id="4" name="Flowchart: Alternate Process 3"/>
          <p:cNvSpPr/>
          <p:nvPr/>
        </p:nvSpPr>
        <p:spPr>
          <a:xfrm>
            <a:off x="838200" y="4001294"/>
            <a:ext cx="2757948" cy="1165122"/>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مدلهاي جامعه پـذيري</a:t>
            </a:r>
            <a:endParaRPr lang="fa-IR"/>
          </a:p>
        </p:txBody>
      </p:sp>
    </p:spTree>
    <p:extLst>
      <p:ext uri="{BB962C8B-B14F-4D97-AF65-F5344CB8AC3E}">
        <p14:creationId xmlns:p14="http://schemas.microsoft.com/office/powerpoint/2010/main" val="36224897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و يا كـوكلي معتقـد اسـت كـه كيفيت تعامل بين استاد و دانشجو بر </a:t>
            </a:r>
            <a:r>
              <a:rPr lang="fa-IR" b="1">
                <a:solidFill>
                  <a:srgbClr val="FF0000"/>
                </a:solidFill>
                <a:cs typeface="B Nazanin" panose="00000400000000000000" pitchFamily="2" charset="-78"/>
              </a:rPr>
              <a:t>انگيزه تحـصيلي و خودپنـداره دانـشجويان </a:t>
            </a:r>
            <a:r>
              <a:rPr lang="fa-IR">
                <a:cs typeface="B Nazanin" panose="00000400000000000000" pitchFamily="2" charset="-78"/>
              </a:rPr>
              <a:t>تـأثير مثبـت و بـالايي </a:t>
            </a:r>
            <a:r>
              <a:rPr lang="fa-IR" smtClean="0">
                <a:cs typeface="B Nazanin" panose="00000400000000000000" pitchFamily="2" charset="-78"/>
              </a:rPr>
              <a:t>دارد(رشيدبيگي</a:t>
            </a:r>
            <a:r>
              <a:rPr lang="fa-IR">
                <a:cs typeface="B Nazanin" panose="00000400000000000000" pitchFamily="2" charset="-78"/>
              </a:rPr>
              <a:t>، </a:t>
            </a:r>
            <a:r>
              <a:rPr lang="fa-IR" smtClean="0">
                <a:cs typeface="B Nazanin" panose="00000400000000000000" pitchFamily="2" charset="-78"/>
              </a:rPr>
              <a:t>1381) اين </a:t>
            </a:r>
            <a:r>
              <a:rPr lang="fa-IR">
                <a:cs typeface="B Nazanin" panose="00000400000000000000" pitchFamily="2" charset="-78"/>
              </a:rPr>
              <a:t>موضوع از طريـق انتظـارات و محـيط اجتمـاعي مطـابق بـا نظريـه هـاي تمايلات نيازي پارسونز كه در بالا اشاره شد نيز قابل استناد اسـت (ريتـزر، 1384 :</a:t>
            </a:r>
            <a:r>
              <a:rPr lang="fa-IR" smtClean="0">
                <a:cs typeface="B Nazanin" panose="00000400000000000000" pitchFamily="2" charset="-78"/>
              </a:rPr>
              <a:t>140-136) بنـابراين </a:t>
            </a:r>
            <a:r>
              <a:rPr lang="fa-IR">
                <a:cs typeface="B Nazanin" panose="00000400000000000000" pitchFamily="2" charset="-78"/>
              </a:rPr>
              <a:t>انتظاراتي كه در جريان تعامل استاد و دانشجو به وجود مي آيد بر انگيزه تحصيلي دانشجويان تـأثير مـي - گذارد</a:t>
            </a:r>
          </a:p>
          <a:p>
            <a:pPr algn="just"/>
            <a:endParaRPr lang="fa-IR">
              <a:cs typeface="B Nazanin" panose="00000400000000000000" pitchFamily="2" charset="-78"/>
            </a:endParaRPr>
          </a:p>
        </p:txBody>
      </p:sp>
    </p:spTree>
    <p:extLst>
      <p:ext uri="{BB962C8B-B14F-4D97-AF65-F5344CB8AC3E}">
        <p14:creationId xmlns:p14="http://schemas.microsoft.com/office/powerpoint/2010/main" val="22276894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a:cs typeface="B Nazanin" panose="00000400000000000000" pitchFamily="2" charset="-78"/>
              </a:rPr>
              <a:t>گروههاي مرجع در انگيزه تحصيلي دانشجويان نقش ايفا مي كند، مطـابق بـا نظريـه گروههـاي مرجـع </a:t>
            </a:r>
            <a:r>
              <a:rPr lang="fa-IR" smtClean="0">
                <a:cs typeface="B Nazanin" panose="00000400000000000000" pitchFamily="2" charset="-78"/>
              </a:rPr>
              <a:t>رابرت مرتون </a:t>
            </a:r>
            <a:r>
              <a:rPr lang="fa-IR">
                <a:cs typeface="B Nazanin" panose="00000400000000000000" pitchFamily="2" charset="-78"/>
              </a:rPr>
              <a:t>و </a:t>
            </a:r>
            <a:r>
              <a:rPr lang="fa-IR" smtClean="0">
                <a:cs typeface="B Nazanin" panose="00000400000000000000" pitchFamily="2" charset="-78"/>
              </a:rPr>
              <a:t>هيمن، </a:t>
            </a:r>
            <a:r>
              <a:rPr lang="fa-IR">
                <a:cs typeface="B Nazanin" panose="00000400000000000000" pitchFamily="2" charset="-78"/>
              </a:rPr>
              <a:t>پايگاه ذهني يك فرد الزاماً متناسب با پايگـاه اجتمـاعي – اقتـصادي </a:t>
            </a:r>
            <a:r>
              <a:rPr lang="fa-IR" smtClean="0">
                <a:cs typeface="B Nazanin" panose="00000400000000000000" pitchFamily="2" charset="-78"/>
              </a:rPr>
              <a:t>(از طريـق عوامل عيني) </a:t>
            </a:r>
            <a:r>
              <a:rPr lang="fa-IR">
                <a:cs typeface="B Nazanin" panose="00000400000000000000" pitchFamily="2" charset="-78"/>
              </a:rPr>
              <a:t>وي نمي باشد، رفتارها ممكن است از گروهي ناشي شود كه شخص عضو آن هـم نباشـد ولي براي وي حالت چهـارچوب قـضاوت داشـته باشـد . موقعيـت گـروه مرجـع در سلـسله مراتـب اجتماعي عملاً سطح آرزوهاي فردي را كه </a:t>
            </a:r>
            <a:r>
              <a:rPr lang="fa-IR" smtClean="0">
                <a:cs typeface="B Nazanin" panose="00000400000000000000" pitchFamily="2" charset="-78"/>
              </a:rPr>
              <a:t>به </a:t>
            </a:r>
            <a:r>
              <a:rPr lang="fa-IR">
                <a:cs typeface="B Nazanin" panose="00000400000000000000" pitchFamily="2" charset="-78"/>
              </a:rPr>
              <a:t>آن علاقه مند است مـشخص مـي كنـد (محـسني، 1379؛ وثوقي و نيكخلق، 1386 :</a:t>
            </a:r>
            <a:r>
              <a:rPr lang="fa-IR" smtClean="0">
                <a:cs typeface="B Nazanin" panose="00000400000000000000" pitchFamily="2" charset="-78"/>
              </a:rPr>
              <a:t>166) ،</a:t>
            </a:r>
            <a:endParaRPr lang="fa-IR">
              <a:cs typeface="B Nazanin" panose="00000400000000000000" pitchFamily="2" charset="-78"/>
            </a:endParaRPr>
          </a:p>
        </p:txBody>
      </p:sp>
      <p:sp>
        <p:nvSpPr>
          <p:cNvPr id="4" name="Flowchart: Alternate Process 3"/>
          <p:cNvSpPr/>
          <p:nvPr/>
        </p:nvSpPr>
        <p:spPr>
          <a:xfrm>
            <a:off x="838200" y="4542504"/>
            <a:ext cx="3288890" cy="1017638"/>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سطح آرزوهاي فردي</a:t>
            </a:r>
            <a:endParaRPr lang="fa-IR"/>
          </a:p>
        </p:txBody>
      </p:sp>
    </p:spTree>
    <p:extLst>
      <p:ext uri="{BB962C8B-B14F-4D97-AF65-F5344CB8AC3E}">
        <p14:creationId xmlns:p14="http://schemas.microsoft.com/office/powerpoint/2010/main" val="1193837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دانش آموزان </a:t>
            </a:r>
            <a:r>
              <a:rPr lang="fa-IR">
                <a:cs typeface="B Nazanin" panose="00000400000000000000" pitchFamily="2" charset="-78"/>
              </a:rPr>
              <a:t>و دانشجويان به خـصوص در حـال حاضـر بـسياري از گروهها همانند اساتيد، معلمان، اعضاي خانواده و فاميل را به عنوان مرجـع انتخـاب و سـعي مـي كننـد موقعيتي همانند آنها را كسب كنند كه اين موضوع در جريان مصاحبه </a:t>
            </a:r>
            <a:r>
              <a:rPr lang="fa-IR" smtClean="0">
                <a:cs typeface="B Nazanin" panose="00000400000000000000" pitchFamily="2" charset="-78"/>
              </a:rPr>
              <a:t>هاي اكتشافي </a:t>
            </a:r>
            <a:r>
              <a:rPr lang="fa-IR">
                <a:cs typeface="B Nazanin" panose="00000400000000000000" pitchFamily="2" charset="-78"/>
              </a:rPr>
              <a:t>كه از دانـشجويان بـه عمل آمد نيز مشخص شد </a:t>
            </a:r>
            <a:r>
              <a:rPr lang="fa-IR" smtClean="0">
                <a:cs typeface="B Nazanin" panose="00000400000000000000" pitchFamily="2" charset="-78"/>
              </a:rPr>
              <a:t>«</a:t>
            </a:r>
            <a:r>
              <a:rPr lang="fa-IR" b="1" smtClean="0">
                <a:solidFill>
                  <a:srgbClr val="FF0000"/>
                </a:solidFill>
                <a:cs typeface="B Nazanin" panose="00000400000000000000" pitchFamily="2" charset="-78"/>
              </a:rPr>
              <a:t>هارگريوز</a:t>
            </a:r>
            <a:r>
              <a:rPr lang="fa-IR" smtClean="0">
                <a:cs typeface="B Nazanin" panose="00000400000000000000" pitchFamily="2" charset="-78"/>
              </a:rPr>
              <a:t>» </a:t>
            </a:r>
            <a:r>
              <a:rPr lang="fa-IR">
                <a:cs typeface="B Nazanin" panose="00000400000000000000" pitchFamily="2" charset="-78"/>
              </a:rPr>
              <a:t>نيزدر پژوهش هاي خود بـه ايـن نتيجـه مـي رسـد كـه ادراك </a:t>
            </a:r>
            <a:r>
              <a:rPr lang="fa-IR" smtClean="0">
                <a:cs typeface="B Nazanin" panose="00000400000000000000" pitchFamily="2" charset="-78"/>
              </a:rPr>
              <a:t>شاگردان </a:t>
            </a:r>
            <a:r>
              <a:rPr lang="fa-IR">
                <a:cs typeface="B Nazanin" panose="00000400000000000000" pitchFamily="2" charset="-78"/>
              </a:rPr>
              <a:t>از خويش </a:t>
            </a:r>
            <a:r>
              <a:rPr lang="fa-IR" smtClean="0">
                <a:cs typeface="B Nazanin" panose="00000400000000000000" pitchFamily="2" charset="-78"/>
              </a:rPr>
              <a:t>تحت تأثير </a:t>
            </a:r>
            <a:r>
              <a:rPr lang="fa-IR">
                <a:cs typeface="B Nazanin" panose="00000400000000000000" pitchFamily="2" charset="-78"/>
              </a:rPr>
              <a:t>گروهي است كه جزو آن هستند( مور و سينكلر 1376)</a:t>
            </a:r>
          </a:p>
          <a:p>
            <a:pPr algn="just"/>
            <a:endParaRPr lang="fa-IR">
              <a:cs typeface="B Nazanin" panose="00000400000000000000" pitchFamily="2" charset="-78"/>
            </a:endParaRPr>
          </a:p>
        </p:txBody>
      </p:sp>
    </p:spTree>
    <p:extLst>
      <p:ext uri="{BB962C8B-B14F-4D97-AF65-F5344CB8AC3E}">
        <p14:creationId xmlns:p14="http://schemas.microsoft.com/office/powerpoint/2010/main" val="3224325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a:xfrm>
            <a:off x="4380270" y="1825625"/>
            <a:ext cx="6973529" cy="4351338"/>
          </a:xfrm>
        </p:spPr>
        <p:txBody>
          <a:bodyPr>
            <a:normAutofit/>
          </a:bodyPr>
          <a:lstStyle/>
          <a:p>
            <a:pPr algn="just"/>
            <a:r>
              <a:rPr lang="fa-IR">
                <a:cs typeface="B Nazanin" panose="00000400000000000000" pitchFamily="2" charset="-78"/>
              </a:rPr>
              <a:t>در اين تحقيق سازمان كار، دانشگاه و به ج اي پاداش ها و مزاياي سازمان، مقولـه امكانـات و تـسهيلات آموزشي و پژوهشي دانشگاه قرار داده شده است كه بر انگيـزه تحـصيلي دانـشجويان مـوثر اسـت كـه مطابق با نظريه برابري </a:t>
            </a:r>
            <a:r>
              <a:rPr lang="fa-IR" smtClean="0">
                <a:cs typeface="B Nazanin" panose="00000400000000000000" pitchFamily="2" charset="-78"/>
              </a:rPr>
              <a:t>«جي </a:t>
            </a:r>
            <a:r>
              <a:rPr lang="fa-IR">
                <a:cs typeface="B Nazanin" panose="00000400000000000000" pitchFamily="2" charset="-78"/>
              </a:rPr>
              <a:t>اس. آدامز»، هر فـرد خـصوصيات و قابليـت هـائي چـون تجربـه و تبحـر، تحصيلات، هوش، استعداد، سن و سوابق كاري را با خود به سازمان (يا محيط زندگي و فعاليـت </a:t>
            </a:r>
            <a:r>
              <a:rPr lang="fa-IR" smtClean="0">
                <a:cs typeface="B Nazanin" panose="00000400000000000000" pitchFamily="2" charset="-78"/>
              </a:rPr>
              <a:t>خـود) مي آورد</a:t>
            </a:r>
            <a:endParaRPr lang="fa-IR">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838200" y="1825625"/>
            <a:ext cx="3267075" cy="3267075"/>
          </a:xfrm>
          <a:prstGeom prst="rect">
            <a:avLst/>
          </a:prstGeom>
        </p:spPr>
      </p:pic>
      <p:sp>
        <p:nvSpPr>
          <p:cNvPr id="5" name="TextBox 4"/>
          <p:cNvSpPr txBox="1"/>
          <p:nvPr/>
        </p:nvSpPr>
        <p:spPr>
          <a:xfrm>
            <a:off x="1402479" y="5397910"/>
            <a:ext cx="2138516" cy="523220"/>
          </a:xfrm>
          <a:prstGeom prst="rect">
            <a:avLst/>
          </a:prstGeom>
          <a:noFill/>
        </p:spPr>
        <p:txBody>
          <a:bodyPr wrap="square" rtlCol="1">
            <a:spAutoFit/>
          </a:bodyPr>
          <a:lstStyle/>
          <a:p>
            <a:pPr algn="ctr"/>
            <a:r>
              <a:rPr lang="fa-IR" sz="2800" b="1">
                <a:solidFill>
                  <a:srgbClr val="FF0000"/>
                </a:solidFill>
                <a:cs typeface="B Nazanin" panose="00000400000000000000" pitchFamily="2" charset="-78"/>
              </a:rPr>
              <a:t>جي اس. آدامز</a:t>
            </a:r>
            <a:endParaRPr lang="fa-IR" b="1">
              <a:solidFill>
                <a:srgbClr val="FF0000"/>
              </a:solidFill>
            </a:endParaRPr>
          </a:p>
        </p:txBody>
      </p:sp>
    </p:spTree>
    <p:extLst>
      <p:ext uri="{BB962C8B-B14F-4D97-AF65-F5344CB8AC3E}">
        <p14:creationId xmlns:p14="http://schemas.microsoft.com/office/powerpoint/2010/main" val="6165990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و در مقابل انتظار دارد سازمان يا محيط بيرون نيز متناسب با اين خصوصيات، مزايـا و پـاداش - هائي را در اختيارش قرار دهد . </a:t>
            </a:r>
            <a:r>
              <a:rPr lang="fa-IR" b="1">
                <a:solidFill>
                  <a:srgbClr val="FF0000"/>
                </a:solidFill>
                <a:cs typeface="B Nazanin" panose="00000400000000000000" pitchFamily="2" charset="-78"/>
              </a:rPr>
              <a:t>چنانچه شخص احساس كند كه بين اين دو دسته عوامل نوعي برابـري و همپايگي موجود اسـت، ايـن امـر در او آرامـش و رضـايت ايجـاد مـي كنـد </a:t>
            </a:r>
            <a:r>
              <a:rPr lang="fa-IR">
                <a:cs typeface="B Nazanin" panose="00000400000000000000" pitchFamily="2" charset="-78"/>
              </a:rPr>
              <a:t>(صـفري شـالي، 1388-: رحيمينيك، 1374 131و130)</a:t>
            </a:r>
          </a:p>
          <a:p>
            <a:pPr algn="just"/>
            <a:endParaRPr lang="fa-IR">
              <a:cs typeface="B Nazanin" panose="00000400000000000000" pitchFamily="2" charset="-78"/>
            </a:endParaRPr>
          </a:p>
        </p:txBody>
      </p:sp>
      <p:sp>
        <p:nvSpPr>
          <p:cNvPr id="4" name="Flowchart: Alternate Process 3"/>
          <p:cNvSpPr/>
          <p:nvPr/>
        </p:nvSpPr>
        <p:spPr>
          <a:xfrm>
            <a:off x="838200" y="3893574"/>
            <a:ext cx="2241755" cy="1209368"/>
          </a:xfrm>
          <a:prstGeom prst="flowChartAlternateProces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متناسب</a:t>
            </a:r>
            <a:endParaRPr lang="fa-IR"/>
          </a:p>
        </p:txBody>
      </p:sp>
    </p:spTree>
    <p:extLst>
      <p:ext uri="{BB962C8B-B14F-4D97-AF65-F5344CB8AC3E}">
        <p14:creationId xmlns:p14="http://schemas.microsoft.com/office/powerpoint/2010/main" val="17496598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بر اساس نظرية انتظار و احتمال تمامي رفتارهاي انسان با توجه به دو عامل شكل مي گيرد. </a:t>
            </a:r>
            <a:r>
              <a:rPr lang="fa-IR" b="1">
                <a:solidFill>
                  <a:srgbClr val="FF0000"/>
                </a:solidFill>
                <a:cs typeface="B Nazanin" panose="00000400000000000000" pitchFamily="2" charset="-78"/>
              </a:rPr>
              <a:t>يكي اينكـه </a:t>
            </a:r>
            <a:r>
              <a:rPr lang="fa-IR">
                <a:cs typeface="B Nazanin" panose="00000400000000000000" pitchFamily="2" charset="-78"/>
              </a:rPr>
              <a:t>اين عمل تا چه حد وسيلة موثري براي نيل به هدف است و </a:t>
            </a:r>
            <a:r>
              <a:rPr lang="fa-IR" b="1">
                <a:solidFill>
                  <a:srgbClr val="FF0000"/>
                </a:solidFill>
                <a:cs typeface="B Nazanin" panose="00000400000000000000" pitchFamily="2" charset="-78"/>
              </a:rPr>
              <a:t>دوم اينكه </a:t>
            </a:r>
            <a:r>
              <a:rPr lang="fa-IR">
                <a:cs typeface="B Nazanin" panose="00000400000000000000" pitchFamily="2" charset="-78"/>
              </a:rPr>
              <a:t>فرد در هنگام </a:t>
            </a:r>
            <a:r>
              <a:rPr lang="fa-IR" smtClean="0">
                <a:cs typeface="B Nazanin" panose="00000400000000000000" pitchFamily="2" charset="-78"/>
              </a:rPr>
              <a:t>رفتار </a:t>
            </a:r>
            <a:r>
              <a:rPr lang="fa-IR">
                <a:cs typeface="B Nazanin" panose="00000400000000000000" pitchFamily="2" charset="-78"/>
              </a:rPr>
              <a:t>چـه درجـه از احتمال را براي دست يابي به هدف منظور شده قائـل اسـت . تئـوري انتظـار در حقيقـت انگيـزش و رضايت افراد را بر مبناي انتظارات آنها از عملكرد موثر و پاداش هائي كه در مقابـل آن بـه دسـت مـي </a:t>
            </a:r>
            <a:r>
              <a:rPr lang="fa-IR" smtClean="0">
                <a:cs typeface="B Nazanin" panose="00000400000000000000" pitchFamily="2" charset="-78"/>
              </a:rPr>
              <a:t>آورند</a:t>
            </a:r>
            <a:r>
              <a:rPr lang="fa-IR">
                <a:cs typeface="B Nazanin" panose="00000400000000000000" pitchFamily="2" charset="-78"/>
              </a:rPr>
              <a:t>، تشريح مي </a:t>
            </a:r>
            <a:r>
              <a:rPr lang="fa-IR" smtClean="0">
                <a:cs typeface="B Nazanin" panose="00000400000000000000" pitchFamily="2" charset="-78"/>
              </a:rPr>
              <a:t>كند (مقاله هايي </a:t>
            </a:r>
            <a:r>
              <a:rPr lang="fa-IR">
                <a:cs typeface="B Nazanin" panose="00000400000000000000" pitchFamily="2" charset="-78"/>
              </a:rPr>
              <a:t>دربارة مباني رفتـار سـازماني و انگيـزش، 1370 :</a:t>
            </a:r>
            <a:r>
              <a:rPr lang="fa-IR" smtClean="0">
                <a:cs typeface="B Nazanin" panose="00000400000000000000" pitchFamily="2" charset="-78"/>
              </a:rPr>
              <a:t>17).بنـابراين </a:t>
            </a:r>
            <a:r>
              <a:rPr lang="fa-IR">
                <a:cs typeface="B Nazanin" panose="00000400000000000000" pitchFamily="2" charset="-78"/>
              </a:rPr>
              <a:t>اميـد </a:t>
            </a:r>
            <a:r>
              <a:rPr lang="fa-IR" smtClean="0">
                <a:cs typeface="B Nazanin" panose="00000400000000000000" pitchFamily="2" charset="-78"/>
              </a:rPr>
              <a:t>بـه آيندةشغلي </a:t>
            </a:r>
            <a:r>
              <a:rPr lang="fa-IR">
                <a:cs typeface="B Nazanin" panose="00000400000000000000" pitchFamily="2" charset="-78"/>
              </a:rPr>
              <a:t>به عنوان عملكرد موثر و پاداشي كه پس از تحصيل نصيب دانشجويان مـي شـود بـر انگيـزة دانشجويان موثر است.</a:t>
            </a:r>
          </a:p>
        </p:txBody>
      </p:sp>
    </p:spTree>
    <p:extLst>
      <p:ext uri="{BB962C8B-B14F-4D97-AF65-F5344CB8AC3E}">
        <p14:creationId xmlns:p14="http://schemas.microsoft.com/office/powerpoint/2010/main" val="38347923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a:xfrm>
            <a:off x="4380270" y="1825625"/>
            <a:ext cx="6973529" cy="4351338"/>
          </a:xfrm>
        </p:spPr>
        <p:txBody>
          <a:bodyPr/>
          <a:lstStyle/>
          <a:p>
            <a:pPr algn="just"/>
            <a:r>
              <a:rPr lang="fa-IR" smtClean="0">
                <a:cs typeface="B Nazanin" panose="00000400000000000000" pitchFamily="2" charset="-78"/>
              </a:rPr>
              <a:t>موفقيت تحصيلي </a:t>
            </a:r>
            <a:r>
              <a:rPr lang="fa-IR">
                <a:cs typeface="B Nazanin" panose="00000400000000000000" pitchFamily="2" charset="-78"/>
              </a:rPr>
              <a:t>بر انگيزة تحصيلي موثر است، چنانكه براساس ديدگاه هيروشكا تجربه هـاي قبلـي بـر موفقيت و عدم موفقيت بعدي اثرگذا ر است (</a:t>
            </a:r>
            <a:r>
              <a:rPr lang="fa-IR" smtClean="0">
                <a:cs typeface="B Nazanin" panose="00000400000000000000" pitchFamily="2" charset="-78"/>
              </a:rPr>
              <a:t>رفيع پور</a:t>
            </a:r>
            <a:r>
              <a:rPr lang="fa-IR">
                <a:cs typeface="B Nazanin" panose="00000400000000000000" pitchFamily="2" charset="-78"/>
              </a:rPr>
              <a:t>، </a:t>
            </a:r>
            <a:r>
              <a:rPr lang="fa-IR" smtClean="0">
                <a:cs typeface="B Nazanin" panose="00000400000000000000" pitchFamily="2" charset="-78"/>
              </a:rPr>
              <a:t>1372) همچنـين </a:t>
            </a:r>
            <a:r>
              <a:rPr lang="fa-IR">
                <a:cs typeface="B Nazanin" panose="00000400000000000000" pitchFamily="2" charset="-78"/>
              </a:rPr>
              <a:t>بـر اسـاس نظريـه اسـناد كـه بوسيلة برناردز واينر ارائه شده، ارتباط اسنادها را با وضعيت تحصيلي </a:t>
            </a:r>
            <a:r>
              <a:rPr lang="fa-IR" smtClean="0">
                <a:cs typeface="B Nazanin" panose="00000400000000000000" pitchFamily="2" charset="-78"/>
              </a:rPr>
              <a:t>دانش آمـوزان </a:t>
            </a:r>
            <a:r>
              <a:rPr lang="fa-IR">
                <a:cs typeface="B Nazanin" panose="00000400000000000000" pitchFamily="2" charset="-78"/>
              </a:rPr>
              <a:t>توضـيح داده </a:t>
            </a:r>
            <a:r>
              <a:rPr lang="fa-IR" smtClean="0">
                <a:cs typeface="B Nazanin" panose="00000400000000000000" pitchFamily="2" charset="-78"/>
              </a:rPr>
              <a:t>اسـت. </a:t>
            </a:r>
            <a:r>
              <a:rPr lang="fa-IR">
                <a:cs typeface="B Nazanin" panose="00000400000000000000" pitchFamily="2" charset="-78"/>
              </a:rPr>
              <a:t>در اينجا فرد در پي آن است كه دلايل رفتار خود و ديگران را معلوم و آن را تبيـين كنـد (لطـف آبـادي، </a:t>
            </a:r>
            <a:r>
              <a:rPr lang="fa-IR" smtClean="0">
                <a:cs typeface="B Nazanin" panose="00000400000000000000" pitchFamily="2" charset="-78"/>
              </a:rPr>
              <a:t>1384) همچنين نظرية </a:t>
            </a:r>
            <a:r>
              <a:rPr lang="fa-IR">
                <a:cs typeface="B Nazanin" panose="00000400000000000000" pitchFamily="2" charset="-78"/>
              </a:rPr>
              <a:t>اسنادي به مطالعه فرايند نسبت دادن به نحـوه داوري مـردم در مـورد دلايـل يـا علل رفتار اجتماعي، ميپردازد </a:t>
            </a:r>
            <a:r>
              <a:rPr lang="fa-IR" smtClean="0">
                <a:cs typeface="B Nazanin" panose="00000400000000000000" pitchFamily="2" charset="-78"/>
              </a:rPr>
              <a:t>(ستوده</a:t>
            </a:r>
            <a:r>
              <a:rPr lang="fa-IR">
                <a:cs typeface="B Nazanin" panose="00000400000000000000" pitchFamily="2" charset="-78"/>
              </a:rPr>
              <a:t>، 1388 :</a:t>
            </a:r>
            <a:r>
              <a:rPr lang="fa-IR" smtClean="0">
                <a:cs typeface="B Nazanin" panose="00000400000000000000" pitchFamily="2" charset="-78"/>
              </a:rPr>
              <a:t>133)</a:t>
            </a:r>
            <a:endParaRPr lang="fa-IR">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838200" y="1825625"/>
            <a:ext cx="3469046" cy="3778762"/>
          </a:xfrm>
          <a:prstGeom prst="rect">
            <a:avLst/>
          </a:prstGeom>
        </p:spPr>
      </p:pic>
      <p:sp>
        <p:nvSpPr>
          <p:cNvPr id="5" name="TextBox 4"/>
          <p:cNvSpPr txBox="1"/>
          <p:nvPr/>
        </p:nvSpPr>
        <p:spPr>
          <a:xfrm>
            <a:off x="1563328" y="5739324"/>
            <a:ext cx="1769807" cy="523220"/>
          </a:xfrm>
          <a:prstGeom prst="rect">
            <a:avLst/>
          </a:prstGeom>
          <a:noFill/>
        </p:spPr>
        <p:txBody>
          <a:bodyPr wrap="square" rtlCol="1">
            <a:spAutoFit/>
          </a:bodyPr>
          <a:lstStyle/>
          <a:p>
            <a:pPr algn="ctr"/>
            <a:r>
              <a:rPr lang="fa-IR" sz="2800" b="1">
                <a:solidFill>
                  <a:srgbClr val="FF0000"/>
                </a:solidFill>
                <a:cs typeface="B Nazanin" panose="00000400000000000000" pitchFamily="2" charset="-78"/>
              </a:rPr>
              <a:t>برناردز واينر</a:t>
            </a:r>
            <a:endParaRPr lang="fa-IR" b="1">
              <a:solidFill>
                <a:srgbClr val="FF0000"/>
              </a:solidFill>
            </a:endParaRPr>
          </a:p>
        </p:txBody>
      </p:sp>
    </p:spTree>
    <p:extLst>
      <p:ext uri="{BB962C8B-B14F-4D97-AF65-F5344CB8AC3E}">
        <p14:creationId xmlns:p14="http://schemas.microsoft.com/office/powerpoint/2010/main" val="6994559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a:xfrm>
            <a:off x="4129548" y="1825625"/>
            <a:ext cx="7224252" cy="4351338"/>
          </a:xfrm>
        </p:spPr>
        <p:txBody>
          <a:bodyPr/>
          <a:lstStyle/>
          <a:p>
            <a:pPr algn="just"/>
            <a:r>
              <a:rPr lang="fa-IR">
                <a:cs typeface="B Nazanin" panose="00000400000000000000" pitchFamily="2" charset="-78"/>
              </a:rPr>
              <a:t>ارزيابي از گروههاي مرجع تحصيلي بر كنش متقابل والدين و دانـشجو مـوثر اسـت . مطـابق بـا </a:t>
            </a:r>
            <a:r>
              <a:rPr lang="fa-IR" b="1">
                <a:ln w="22225">
                  <a:solidFill>
                    <a:schemeClr val="accent2"/>
                  </a:solidFill>
                  <a:prstDash val="solid"/>
                </a:ln>
                <a:solidFill>
                  <a:schemeClr val="accent2">
                    <a:lumMod val="40000"/>
                    <a:lumOff val="60000"/>
                  </a:schemeClr>
                </a:solidFill>
                <a:cs typeface="B Nazanin" panose="00000400000000000000" pitchFamily="2" charset="-78"/>
              </a:rPr>
              <a:t>نظريـه كنش متقابل نمادين </a:t>
            </a:r>
            <a:r>
              <a:rPr lang="fa-IR">
                <a:cs typeface="B Nazanin" panose="00000400000000000000" pitchFamily="2" charset="-78"/>
              </a:rPr>
              <a:t>از ديدگاه هانس، گـرث و سـي رايـت ميلـز بـراي مطالعـة انگيـزه بايـد آن را بـا ارگانيسم، ساختار رواني، شخص (يعني انسان به عنوان ايفاكنندة </a:t>
            </a:r>
            <a:r>
              <a:rPr lang="fa-IR" smtClean="0">
                <a:cs typeface="B Nazanin" panose="00000400000000000000" pitchFamily="2" charset="-78"/>
              </a:rPr>
              <a:t>نقـشها) </a:t>
            </a:r>
            <a:r>
              <a:rPr lang="fa-IR">
                <a:cs typeface="B Nazanin" panose="00000400000000000000" pitchFamily="2" charset="-78"/>
              </a:rPr>
              <a:t>و سـاختار مـنش (يكپـارچگي تثبيت شدة ساختار رواني، ارگانيسم با نقش هاي اجتماعي شخص </a:t>
            </a:r>
            <a:r>
              <a:rPr lang="fa-IR" smtClean="0">
                <a:cs typeface="B Nazanin" panose="00000400000000000000" pitchFamily="2" charset="-78"/>
              </a:rPr>
              <a:t>)</a:t>
            </a:r>
            <a:endParaRPr lang="fa-IR">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838200" y="1690688"/>
            <a:ext cx="3291348" cy="3323764"/>
          </a:xfrm>
          <a:prstGeom prst="rect">
            <a:avLst/>
          </a:prstGeom>
        </p:spPr>
      </p:pic>
      <p:sp>
        <p:nvSpPr>
          <p:cNvPr id="5" name="TextBox 4"/>
          <p:cNvSpPr txBox="1"/>
          <p:nvPr/>
        </p:nvSpPr>
        <p:spPr>
          <a:xfrm>
            <a:off x="1702209" y="5226375"/>
            <a:ext cx="1563329" cy="369332"/>
          </a:xfrm>
          <a:prstGeom prst="rect">
            <a:avLst/>
          </a:prstGeom>
          <a:noFill/>
        </p:spPr>
        <p:txBody>
          <a:bodyPr wrap="square" rtlCol="1">
            <a:spAutoFit/>
          </a:bodyPr>
          <a:lstStyle/>
          <a:p>
            <a:pPr algn="ctr"/>
            <a:r>
              <a:rPr lang="fa-IR" b="1" smtClean="0">
                <a:solidFill>
                  <a:srgbClr val="FF0000"/>
                </a:solidFill>
                <a:cs typeface="B Nazanin" panose="00000400000000000000" pitchFamily="2" charset="-78"/>
              </a:rPr>
              <a:t>سی رایت میلز</a:t>
            </a:r>
            <a:endParaRPr lang="fa-IR" b="1">
              <a:solidFill>
                <a:srgbClr val="FF0000"/>
              </a:solidFill>
              <a:cs typeface="B Nazanin" panose="00000400000000000000" pitchFamily="2" charset="-78"/>
            </a:endParaRPr>
          </a:p>
        </p:txBody>
      </p:sp>
    </p:spTree>
    <p:extLst>
      <p:ext uri="{BB962C8B-B14F-4D97-AF65-F5344CB8AC3E}">
        <p14:creationId xmlns:p14="http://schemas.microsoft.com/office/powerpoint/2010/main" val="7217057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و در نهايت بـا </a:t>
            </a:r>
            <a:r>
              <a:rPr lang="fa-IR" smtClean="0">
                <a:cs typeface="B Nazanin" panose="00000400000000000000" pitchFamily="2" charset="-78"/>
              </a:rPr>
              <a:t>سـاختار اجتماعي </a:t>
            </a:r>
            <a:r>
              <a:rPr lang="fa-IR">
                <a:cs typeface="B Nazanin" panose="00000400000000000000" pitchFamily="2" charset="-78"/>
              </a:rPr>
              <a:t>در ارتباط گذاشت . مجري ساختار منش، يعني </a:t>
            </a:r>
            <a:r>
              <a:rPr lang="fa-IR" smtClean="0">
                <a:cs typeface="B Nazanin" panose="00000400000000000000" pitchFamily="2" charset="-78"/>
              </a:rPr>
              <a:t>شخص</a:t>
            </a:r>
            <a:r>
              <a:rPr lang="fa-IR">
                <a:cs typeface="B Nazanin" panose="00000400000000000000" pitchFamily="2" charset="-78"/>
              </a:rPr>
              <a:t>، محصول تجربه و تربيت اجتماعي اسـت (گـرث و ميلز، 1380) وقتي كه در محيط اجتماعي گروههاي مرجع تحصيلي در بين اجتماع از اهميـت خاصـي پيدا مي كنند، اين موضوع به درون خانواده ها سرايت كرده و </a:t>
            </a:r>
            <a:r>
              <a:rPr lang="fa-IR" b="1">
                <a:solidFill>
                  <a:srgbClr val="FF0000"/>
                </a:solidFill>
                <a:cs typeface="B Nazanin" panose="00000400000000000000" pitchFamily="2" charset="-78"/>
              </a:rPr>
              <a:t>تعاملات والدين و دانـشجو را بيـشتر كـرده </a:t>
            </a:r>
            <a:r>
              <a:rPr lang="fa-IR">
                <a:cs typeface="B Nazanin" panose="00000400000000000000" pitchFamily="2" charset="-78"/>
              </a:rPr>
              <a:t>به اين دليل كه خانواده ها اين گروه ها را براي فرزندان بازگو مي كنند و از اين طريق بر انگيـزه آنهـا اثـر ميگذارند</a:t>
            </a:r>
          </a:p>
          <a:p>
            <a:pPr algn="just"/>
            <a:endParaRPr lang="fa-IR">
              <a:cs typeface="B Nazanin" panose="00000400000000000000" pitchFamily="2" charset="-78"/>
            </a:endParaRPr>
          </a:p>
        </p:txBody>
      </p:sp>
    </p:spTree>
    <p:extLst>
      <p:ext uri="{BB962C8B-B14F-4D97-AF65-F5344CB8AC3E}">
        <p14:creationId xmlns:p14="http://schemas.microsoft.com/office/powerpoint/2010/main" val="8351574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كنش متقابل استاد و دانشجو بـر رضـايت از امكانـات آموزشـي و پژوهـشي مـوثر اسـت . مطـابق بـا انتظارات اجتماعي كه در ديدگاه ماهر (</a:t>
            </a:r>
            <a:r>
              <a:rPr lang="fa-IR" smtClean="0">
                <a:cs typeface="B Nazanin" panose="00000400000000000000" pitchFamily="2" charset="-78"/>
              </a:rPr>
              <a:t>1977) مطرح </a:t>
            </a:r>
            <a:r>
              <a:rPr lang="fa-IR">
                <a:cs typeface="B Nazanin" panose="00000400000000000000" pitchFamily="2" charset="-78"/>
              </a:rPr>
              <a:t>است، رفتار اجتماعي در خـلأ اتفـاق نمـي افتـد و تعاملات استاد و دانشجو باعث مي شود كه افـراد از امكانـات آموزشـي و پژوهـشي دانـشگاه حـداكثر استفاده را ببرند و رضايت را بالا </a:t>
            </a:r>
            <a:r>
              <a:rPr lang="fa-IR" smtClean="0">
                <a:cs typeface="B Nazanin" panose="00000400000000000000" pitchFamily="2" charset="-78"/>
              </a:rPr>
              <a:t>ببرند</a:t>
            </a:r>
            <a:endParaRPr lang="fa-IR">
              <a:cs typeface="B Nazanin" panose="00000400000000000000" pitchFamily="2" charset="-78"/>
            </a:endParaRPr>
          </a:p>
        </p:txBody>
      </p:sp>
      <p:sp>
        <p:nvSpPr>
          <p:cNvPr id="4" name="Flowchart: Alternate Process 3"/>
          <p:cNvSpPr/>
          <p:nvPr/>
        </p:nvSpPr>
        <p:spPr>
          <a:xfrm>
            <a:off x="838201" y="4041058"/>
            <a:ext cx="3350342" cy="1243345"/>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مطـابق بـا انتظارات اجتماعي</a:t>
            </a:r>
            <a:endParaRPr lang="fa-IR"/>
          </a:p>
        </p:txBody>
      </p:sp>
    </p:spTree>
    <p:extLst>
      <p:ext uri="{BB962C8B-B14F-4D97-AF65-F5344CB8AC3E}">
        <p14:creationId xmlns:p14="http://schemas.microsoft.com/office/powerpoint/2010/main" val="8614421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تأثير رضايت از امكانات آموزشي و پژوهـشي بـر موفقيـت تحـصيلي مطـابق بـا آنچـه دربـاره نظريـه </a:t>
            </a:r>
            <a:r>
              <a:rPr lang="fa-IR" smtClean="0">
                <a:cs typeface="B Nazanin" panose="00000400000000000000" pitchFamily="2" charset="-78"/>
              </a:rPr>
              <a:t>برابري «</a:t>
            </a:r>
            <a:r>
              <a:rPr lang="fa-IR" b="1" smtClean="0">
                <a:solidFill>
                  <a:srgbClr val="92D050"/>
                </a:solidFill>
                <a:cs typeface="B Nazanin" panose="00000400000000000000" pitchFamily="2" charset="-78"/>
              </a:rPr>
              <a:t>جي </a:t>
            </a:r>
            <a:r>
              <a:rPr lang="fa-IR" b="1">
                <a:solidFill>
                  <a:srgbClr val="92D050"/>
                </a:solidFill>
                <a:cs typeface="B Nazanin" panose="00000400000000000000" pitchFamily="2" charset="-78"/>
              </a:rPr>
              <a:t>اس. آدامز</a:t>
            </a:r>
            <a:r>
              <a:rPr lang="fa-IR">
                <a:cs typeface="B Nazanin" panose="00000400000000000000" pitchFamily="2" charset="-78"/>
              </a:rPr>
              <a:t>» در بالا اشاره شد قابل استناد </a:t>
            </a:r>
            <a:r>
              <a:rPr lang="fa-IR" smtClean="0">
                <a:cs typeface="B Nazanin" panose="00000400000000000000" pitchFamily="2" charset="-78"/>
              </a:rPr>
              <a:t>است(صـفري </a:t>
            </a:r>
            <a:r>
              <a:rPr lang="fa-IR">
                <a:cs typeface="B Nazanin" panose="00000400000000000000" pitchFamily="2" charset="-78"/>
              </a:rPr>
              <a:t>شـالي، 1388 :130و131 ،رحيمـي - نيك، </a:t>
            </a:r>
            <a:r>
              <a:rPr lang="fa-IR" smtClean="0">
                <a:cs typeface="B Nazanin" panose="00000400000000000000" pitchFamily="2" charset="-78"/>
              </a:rPr>
              <a:t>1374) </a:t>
            </a:r>
            <a:endParaRPr lang="fa-IR">
              <a:cs typeface="B Nazanin" panose="00000400000000000000" pitchFamily="2" charset="-78"/>
            </a:endParaRPr>
          </a:p>
        </p:txBody>
      </p:sp>
    </p:spTree>
    <p:extLst>
      <p:ext uri="{BB962C8B-B14F-4D97-AF65-F5344CB8AC3E}">
        <p14:creationId xmlns:p14="http://schemas.microsoft.com/office/powerpoint/2010/main" val="27719243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1350818" y="693790"/>
            <a:ext cx="9414164" cy="5436342"/>
          </a:xfrm>
          <a:prstGeom prst="rect">
            <a:avLst/>
          </a:prstGeom>
        </p:spPr>
      </p:pic>
    </p:spTree>
    <p:extLst>
      <p:ext uri="{BB962C8B-B14F-4D97-AF65-F5344CB8AC3E}">
        <p14:creationId xmlns:p14="http://schemas.microsoft.com/office/powerpoint/2010/main" val="25354870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a:xfrm>
            <a:off x="3878826" y="1825625"/>
            <a:ext cx="7474974" cy="4351338"/>
          </a:xfrm>
        </p:spPr>
        <p:txBody>
          <a:bodyPr/>
          <a:lstStyle/>
          <a:p>
            <a:pPr algn="just"/>
            <a:r>
              <a:rPr lang="fa-IR">
                <a:cs typeface="B Nazanin" panose="00000400000000000000" pitchFamily="2" charset="-78"/>
              </a:rPr>
              <a:t>فرضيات تحقيق بر اساس مدل تحليلي مهمترين فرضيات اين پژوهش عبارتند از : </a:t>
            </a:r>
            <a:endParaRPr lang="fa-IR" smtClean="0">
              <a:cs typeface="B Nazanin" panose="00000400000000000000" pitchFamily="2" charset="-78"/>
            </a:endParaRPr>
          </a:p>
          <a:p>
            <a:pPr algn="just"/>
            <a:r>
              <a:rPr lang="fa-IR" smtClean="0">
                <a:cs typeface="B Nazanin" panose="00000400000000000000" pitchFamily="2" charset="-78"/>
              </a:rPr>
              <a:t>1- </a:t>
            </a:r>
            <a:r>
              <a:rPr lang="fa-IR">
                <a:cs typeface="B Nazanin" panose="00000400000000000000" pitchFamily="2" charset="-78"/>
              </a:rPr>
              <a:t>پايگاه اجتماعي - اقتصادي دانشجو برانگيزة تحـصيلي مـوثر </a:t>
            </a:r>
            <a:r>
              <a:rPr lang="fa-IR" smtClean="0">
                <a:cs typeface="B Nazanin" panose="00000400000000000000" pitchFamily="2" charset="-78"/>
              </a:rPr>
              <a:t>اسـت. نظريـه </a:t>
            </a:r>
            <a:r>
              <a:rPr lang="fa-IR">
                <a:cs typeface="B Nazanin" panose="00000400000000000000" pitchFamily="2" charset="-78"/>
              </a:rPr>
              <a:t>سـرمايه كلمـن (سـرماية - اجتماعي، </a:t>
            </a:r>
            <a:r>
              <a:rPr lang="fa-IR" smtClean="0">
                <a:cs typeface="B Nazanin" panose="00000400000000000000" pitchFamily="2" charset="-78"/>
              </a:rPr>
              <a:t>سرمايه انساني </a:t>
            </a:r>
            <a:r>
              <a:rPr lang="fa-IR">
                <a:cs typeface="B Nazanin" panose="00000400000000000000" pitchFamily="2" charset="-78"/>
              </a:rPr>
              <a:t>و مالي </a:t>
            </a:r>
            <a:r>
              <a:rPr lang="fa-IR" smtClean="0">
                <a:cs typeface="B Nazanin" panose="00000400000000000000" pitchFamily="2" charset="-78"/>
              </a:rPr>
              <a:t>)</a:t>
            </a:r>
          </a:p>
          <a:p>
            <a:pPr algn="just"/>
            <a:r>
              <a:rPr lang="fa-IR" smtClean="0">
                <a:cs typeface="B Nazanin" panose="00000400000000000000" pitchFamily="2" charset="-78"/>
              </a:rPr>
              <a:t> 2- </a:t>
            </a:r>
            <a:r>
              <a:rPr lang="fa-IR">
                <a:cs typeface="B Nazanin" panose="00000400000000000000" pitchFamily="2" charset="-78"/>
              </a:rPr>
              <a:t>پايگاه اجتماعي- اقتصادي بركنش متقابل والدين و دانشجو موثر </a:t>
            </a:r>
            <a:r>
              <a:rPr lang="fa-IR" smtClean="0">
                <a:cs typeface="B Nazanin" panose="00000400000000000000" pitchFamily="2" charset="-78"/>
              </a:rPr>
              <a:t>است (نظريه </a:t>
            </a:r>
            <a:r>
              <a:rPr lang="fa-IR">
                <a:cs typeface="B Nazanin" panose="00000400000000000000" pitchFamily="2" charset="-78"/>
              </a:rPr>
              <a:t>كانگر و </a:t>
            </a:r>
            <a:r>
              <a:rPr lang="fa-IR" smtClean="0">
                <a:cs typeface="B Nazanin" panose="00000400000000000000" pitchFamily="2" charset="-78"/>
              </a:rPr>
              <a:t>دانلن)</a:t>
            </a:r>
            <a:endParaRPr lang="fa-IR">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838200" y="1825625"/>
            <a:ext cx="2848897" cy="3513292"/>
          </a:xfrm>
          <a:prstGeom prst="rect">
            <a:avLst/>
          </a:prstGeom>
        </p:spPr>
      </p:pic>
      <p:sp>
        <p:nvSpPr>
          <p:cNvPr id="5" name="TextBox 4"/>
          <p:cNvSpPr txBox="1"/>
          <p:nvPr/>
        </p:nvSpPr>
        <p:spPr>
          <a:xfrm>
            <a:off x="1504335" y="5560142"/>
            <a:ext cx="1445342" cy="369332"/>
          </a:xfrm>
          <a:prstGeom prst="rect">
            <a:avLst/>
          </a:prstGeom>
          <a:noFill/>
        </p:spPr>
        <p:txBody>
          <a:bodyPr wrap="square" rtlCol="1">
            <a:spAutoFit/>
          </a:bodyPr>
          <a:lstStyle/>
          <a:p>
            <a:pPr algn="ctr"/>
            <a:r>
              <a:rPr lang="fa-IR" b="1" smtClean="0">
                <a:solidFill>
                  <a:srgbClr val="FF0000"/>
                </a:solidFill>
                <a:cs typeface="B Nazanin" panose="00000400000000000000" pitchFamily="2" charset="-78"/>
              </a:rPr>
              <a:t>جیمز کلمن</a:t>
            </a:r>
            <a:endParaRPr lang="fa-IR" b="1">
              <a:solidFill>
                <a:srgbClr val="FF0000"/>
              </a:solidFill>
              <a:cs typeface="B Nazanin" panose="00000400000000000000" pitchFamily="2" charset="-78"/>
            </a:endParaRPr>
          </a:p>
        </p:txBody>
      </p:sp>
    </p:spTree>
    <p:extLst>
      <p:ext uri="{BB962C8B-B14F-4D97-AF65-F5344CB8AC3E}">
        <p14:creationId xmlns:p14="http://schemas.microsoft.com/office/powerpoint/2010/main" val="6491979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3- </a:t>
            </a:r>
            <a:r>
              <a:rPr lang="fa-IR">
                <a:cs typeface="B Nazanin" panose="00000400000000000000" pitchFamily="2" charset="-78"/>
              </a:rPr>
              <a:t>كنش متقابل والدين و دانشجو برانگيزة تحصيلي موثر اسـت (نظريـة سـرمايه اجتمـاعي جيمـزكلمن، تمايلات نيازي پارسونز، جامعه شناسي انگيزش سي رايت ميلز و گرث، انگيزه پيشرفت مـك كلـه </a:t>
            </a:r>
            <a:r>
              <a:rPr lang="fa-IR" smtClean="0">
                <a:cs typeface="B Nazanin" panose="00000400000000000000" pitchFamily="2" charset="-78"/>
              </a:rPr>
              <a:t>لنـد </a:t>
            </a:r>
            <a:r>
              <a:rPr lang="fa-IR">
                <a:cs typeface="B Nazanin" panose="00000400000000000000" pitchFamily="2" charset="-78"/>
              </a:rPr>
              <a:t>و ماهر و نقش والدين و خانواده در جهتگيري </a:t>
            </a:r>
            <a:r>
              <a:rPr lang="fa-IR" smtClean="0">
                <a:cs typeface="B Nazanin" panose="00000400000000000000" pitchFamily="2" charset="-78"/>
              </a:rPr>
              <a:t>موفقيتهاي تحصيلي </a:t>
            </a:r>
            <a:r>
              <a:rPr lang="fa-IR">
                <a:cs typeface="B Nazanin" panose="00000400000000000000" pitchFamily="2" charset="-78"/>
              </a:rPr>
              <a:t>ساترلند </a:t>
            </a:r>
            <a:r>
              <a:rPr lang="fa-IR" smtClean="0">
                <a:cs typeface="B Nazanin" panose="00000400000000000000" pitchFamily="2" charset="-78"/>
              </a:rPr>
              <a:t>.)</a:t>
            </a:r>
          </a:p>
          <a:p>
            <a:pPr algn="just"/>
            <a:r>
              <a:rPr lang="fa-IR" smtClean="0">
                <a:cs typeface="B Nazanin" panose="00000400000000000000" pitchFamily="2" charset="-78"/>
              </a:rPr>
              <a:t>4- </a:t>
            </a:r>
            <a:r>
              <a:rPr lang="fa-IR">
                <a:cs typeface="B Nazanin" panose="00000400000000000000" pitchFamily="2" charset="-78"/>
              </a:rPr>
              <a:t>ارزيابي از گروههاي مرجع تحصيلي بر انگيزة تحصيلي موثر است(نظريه گروههـاي مرجـع رابـرت - مرتون و هيمن، تأثير ادراك دانش آموزان از گروه معلمان و دبيران هارگريوز </a:t>
            </a:r>
            <a:r>
              <a:rPr lang="fa-IR" smtClean="0">
                <a:cs typeface="B Nazanin" panose="00000400000000000000" pitchFamily="2" charset="-78"/>
              </a:rPr>
              <a:t>.)</a:t>
            </a:r>
          </a:p>
        </p:txBody>
      </p:sp>
    </p:spTree>
    <p:extLst>
      <p:ext uri="{BB962C8B-B14F-4D97-AF65-F5344CB8AC3E}">
        <p14:creationId xmlns:p14="http://schemas.microsoft.com/office/powerpoint/2010/main" val="26799093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5- ارزيابي از گروههاي مرجع تحصيلي بر كنش متقابل والـدين و دانـشجو مـوثر اسـت (نظريـه كـنش متقابل نمادين ميلز، </a:t>
            </a:r>
            <a:r>
              <a:rPr lang="fa-IR" smtClean="0">
                <a:cs typeface="B Nazanin" panose="00000400000000000000" pitchFamily="2" charset="-78"/>
              </a:rPr>
              <a:t>گرث). </a:t>
            </a:r>
            <a:endParaRPr lang="fa-IR">
              <a:cs typeface="B Nazanin" panose="00000400000000000000" pitchFamily="2" charset="-78"/>
            </a:endParaRPr>
          </a:p>
          <a:p>
            <a:pPr algn="just"/>
            <a:r>
              <a:rPr lang="fa-IR">
                <a:cs typeface="B Nazanin" panose="00000400000000000000" pitchFamily="2" charset="-78"/>
              </a:rPr>
              <a:t>6- كنش متقابل استاد و دانشجو بر رضايت از امكانات آموزشي و پژوهشي موثر است(نظريه انگيزه </a:t>
            </a:r>
            <a:r>
              <a:rPr lang="fa-IR" smtClean="0">
                <a:cs typeface="B Nazanin" panose="00000400000000000000" pitchFamily="2" charset="-78"/>
              </a:rPr>
              <a:t>ماهر) </a:t>
            </a:r>
            <a:endParaRPr lang="fa-IR">
              <a:cs typeface="B Nazanin" panose="00000400000000000000" pitchFamily="2" charset="-78"/>
            </a:endParaRPr>
          </a:p>
          <a:p>
            <a:pPr algn="just"/>
            <a:r>
              <a:rPr lang="fa-IR">
                <a:cs typeface="B Nazanin" panose="00000400000000000000" pitchFamily="2" charset="-78"/>
              </a:rPr>
              <a:t>7 - رضايت از امكانات آموزشي و پژوهشي بر </a:t>
            </a:r>
            <a:r>
              <a:rPr lang="fa-IR" smtClean="0">
                <a:cs typeface="B Nazanin" panose="00000400000000000000" pitchFamily="2" charset="-78"/>
              </a:rPr>
              <a:t>موفقيت تحصيلي </a:t>
            </a:r>
            <a:r>
              <a:rPr lang="fa-IR">
                <a:cs typeface="B Nazanin" panose="00000400000000000000" pitchFamily="2" charset="-78"/>
              </a:rPr>
              <a:t>موثر </a:t>
            </a:r>
            <a:r>
              <a:rPr lang="fa-IR" smtClean="0">
                <a:cs typeface="B Nazanin" panose="00000400000000000000" pitchFamily="2" charset="-78"/>
              </a:rPr>
              <a:t>است(نظريه </a:t>
            </a:r>
            <a:r>
              <a:rPr lang="fa-IR">
                <a:cs typeface="B Nazanin" panose="00000400000000000000" pitchFamily="2" charset="-78"/>
              </a:rPr>
              <a:t>برابري </a:t>
            </a:r>
            <a:r>
              <a:rPr lang="fa-IR" smtClean="0">
                <a:cs typeface="B Nazanin" panose="00000400000000000000" pitchFamily="2" charset="-78"/>
              </a:rPr>
              <a:t>آدامز)</a:t>
            </a:r>
            <a:endParaRPr lang="fa-IR">
              <a:cs typeface="B Nazanin" panose="00000400000000000000" pitchFamily="2" charset="-78"/>
            </a:endParaRPr>
          </a:p>
          <a:p>
            <a:endParaRPr lang="fa-IR"/>
          </a:p>
        </p:txBody>
      </p:sp>
    </p:spTree>
    <p:extLst>
      <p:ext uri="{BB962C8B-B14F-4D97-AF65-F5344CB8AC3E}">
        <p14:creationId xmlns:p14="http://schemas.microsoft.com/office/powerpoint/2010/main" val="41519985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marL="0" indent="0" algn="just">
              <a:buNone/>
            </a:pPr>
            <a:r>
              <a:rPr lang="fa-IR">
                <a:cs typeface="B Nazanin" panose="00000400000000000000" pitchFamily="2" charset="-78"/>
              </a:rPr>
              <a:t>7 رضايت از امكانات آموزشي و پژوهشي بر </a:t>
            </a:r>
            <a:r>
              <a:rPr lang="fa-IR" smtClean="0">
                <a:cs typeface="B Nazanin" panose="00000400000000000000" pitchFamily="2" charset="-78"/>
              </a:rPr>
              <a:t>موفقيت تحصيلي </a:t>
            </a:r>
            <a:r>
              <a:rPr lang="fa-IR">
                <a:cs typeface="B Nazanin" panose="00000400000000000000" pitchFamily="2" charset="-78"/>
              </a:rPr>
              <a:t>موثر </a:t>
            </a:r>
            <a:r>
              <a:rPr lang="fa-IR" smtClean="0">
                <a:cs typeface="B Nazanin" panose="00000400000000000000" pitchFamily="2" charset="-78"/>
              </a:rPr>
              <a:t>است(نظريه </a:t>
            </a:r>
            <a:r>
              <a:rPr lang="fa-IR">
                <a:cs typeface="B Nazanin" panose="00000400000000000000" pitchFamily="2" charset="-78"/>
              </a:rPr>
              <a:t>برابري </a:t>
            </a:r>
            <a:r>
              <a:rPr lang="fa-IR" smtClean="0">
                <a:cs typeface="B Nazanin" panose="00000400000000000000" pitchFamily="2" charset="-78"/>
              </a:rPr>
              <a:t>آدامز). </a:t>
            </a:r>
          </a:p>
          <a:p>
            <a:pPr marL="0" indent="0" algn="just">
              <a:buNone/>
            </a:pPr>
            <a:r>
              <a:rPr lang="fa-IR" smtClean="0">
                <a:cs typeface="B Nazanin" panose="00000400000000000000" pitchFamily="2" charset="-78"/>
              </a:rPr>
              <a:t>8- موفقيت تحصيلي </a:t>
            </a:r>
            <a:r>
              <a:rPr lang="fa-IR">
                <a:cs typeface="B Nazanin" panose="00000400000000000000" pitchFamily="2" charset="-78"/>
              </a:rPr>
              <a:t>بر </a:t>
            </a:r>
            <a:r>
              <a:rPr lang="fa-IR" smtClean="0">
                <a:cs typeface="B Nazanin" panose="00000400000000000000" pitchFamily="2" charset="-78"/>
              </a:rPr>
              <a:t>انگيزة تحصيلي </a:t>
            </a:r>
            <a:r>
              <a:rPr lang="fa-IR">
                <a:cs typeface="B Nazanin" panose="00000400000000000000" pitchFamily="2" charset="-78"/>
              </a:rPr>
              <a:t>موثر </a:t>
            </a:r>
            <a:r>
              <a:rPr lang="fa-IR" smtClean="0">
                <a:cs typeface="B Nazanin" panose="00000400000000000000" pitchFamily="2" charset="-78"/>
              </a:rPr>
              <a:t>است (نظريه </a:t>
            </a:r>
            <a:r>
              <a:rPr lang="fa-IR">
                <a:cs typeface="B Nazanin" panose="00000400000000000000" pitchFamily="2" charset="-78"/>
              </a:rPr>
              <a:t>اسناد واينر و نظريه </a:t>
            </a:r>
            <a:r>
              <a:rPr lang="fa-IR" smtClean="0">
                <a:cs typeface="B Nazanin" panose="00000400000000000000" pitchFamily="2" charset="-78"/>
              </a:rPr>
              <a:t>تجربه هاي </a:t>
            </a:r>
            <a:r>
              <a:rPr lang="fa-IR">
                <a:cs typeface="B Nazanin" panose="00000400000000000000" pitchFamily="2" charset="-78"/>
              </a:rPr>
              <a:t>قبلي هيروشكا .) </a:t>
            </a:r>
            <a:endParaRPr lang="fa-IR" smtClean="0">
              <a:cs typeface="B Nazanin" panose="00000400000000000000" pitchFamily="2" charset="-78"/>
            </a:endParaRPr>
          </a:p>
          <a:p>
            <a:pPr marL="0" indent="0" algn="just">
              <a:buNone/>
            </a:pPr>
            <a:r>
              <a:rPr lang="fa-IR" smtClean="0">
                <a:cs typeface="B Nazanin" panose="00000400000000000000" pitchFamily="2" charset="-78"/>
              </a:rPr>
              <a:t>9- </a:t>
            </a:r>
            <a:r>
              <a:rPr lang="fa-IR">
                <a:cs typeface="B Nazanin" panose="00000400000000000000" pitchFamily="2" charset="-78"/>
              </a:rPr>
              <a:t>رضايت از امكانات آموزشي و پژوهشي بر انگيزةتحصيلي موثر است( نظريه برابري آدامز ). </a:t>
            </a:r>
            <a:r>
              <a:rPr lang="fa-IR" smtClean="0">
                <a:cs typeface="B Nazanin" panose="00000400000000000000" pitchFamily="2" charset="-78"/>
              </a:rPr>
              <a:t>-</a:t>
            </a:r>
            <a:endParaRPr lang="fa-IR">
              <a:cs typeface="B Nazanin" panose="00000400000000000000" pitchFamily="2" charset="-78"/>
            </a:endParaRPr>
          </a:p>
        </p:txBody>
      </p:sp>
    </p:spTree>
    <p:extLst>
      <p:ext uri="{BB962C8B-B14F-4D97-AF65-F5344CB8AC3E}">
        <p14:creationId xmlns:p14="http://schemas.microsoft.com/office/powerpoint/2010/main" val="29381600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10- كنش متقابل استاد و دانشجو بر انگيزة تحصيلي موثر است (نظريـه وينـستين ، كـوكلي، انتظـارات و محيط اجتماعي مطابق با نظريههاي تمايلات نيازي پارسونز)</a:t>
            </a:r>
          </a:p>
          <a:p>
            <a:pPr algn="just"/>
            <a:r>
              <a:rPr lang="fa-IR">
                <a:cs typeface="B Nazanin" panose="00000400000000000000" pitchFamily="2" charset="-78"/>
              </a:rPr>
              <a:t>11- اميد به آيندة شغلي بر انگيزةتحصيلي موثر </a:t>
            </a:r>
            <a:r>
              <a:rPr lang="fa-IR" smtClean="0">
                <a:cs typeface="B Nazanin" panose="00000400000000000000" pitchFamily="2" charset="-78"/>
              </a:rPr>
              <a:t>است(نظريه </a:t>
            </a:r>
            <a:r>
              <a:rPr lang="fa-IR">
                <a:cs typeface="B Nazanin" panose="00000400000000000000" pitchFamily="2" charset="-78"/>
              </a:rPr>
              <a:t>انتظارو احتمال)</a:t>
            </a:r>
          </a:p>
          <a:p>
            <a:endParaRPr lang="fa-IR"/>
          </a:p>
        </p:txBody>
      </p:sp>
    </p:spTree>
    <p:extLst>
      <p:ext uri="{BB962C8B-B14F-4D97-AF65-F5344CB8AC3E}">
        <p14:creationId xmlns:p14="http://schemas.microsoft.com/office/powerpoint/2010/main" val="38271107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روش پژوهش روش مورد استفاده در اين تحقيق پيمايش و </a:t>
            </a:r>
            <a:r>
              <a:rPr lang="fa-IR" smtClean="0">
                <a:cs typeface="B Nazanin" panose="00000400000000000000" pitchFamily="2" charset="-78"/>
              </a:rPr>
              <a:t>واحد نمونه </a:t>
            </a:r>
            <a:r>
              <a:rPr lang="fa-IR">
                <a:cs typeface="B Nazanin" panose="00000400000000000000" pitchFamily="2" charset="-78"/>
              </a:rPr>
              <a:t>فرد (دانـشجو ) اسـت . جامعـه آمـاري ايـن پژوهش كل دانشجويان دانشگاه فردوسي در سال تحصيلي </a:t>
            </a:r>
            <a:r>
              <a:rPr lang="fa-IR" smtClean="0">
                <a:cs typeface="B Nazanin" panose="00000400000000000000" pitchFamily="2" charset="-78"/>
              </a:rPr>
              <a:t>90-1389 </a:t>
            </a:r>
            <a:r>
              <a:rPr lang="fa-IR">
                <a:cs typeface="B Nazanin" panose="00000400000000000000" pitchFamily="2" charset="-78"/>
              </a:rPr>
              <a:t>بوده كه بالغ بـر 19652 </a:t>
            </a:r>
            <a:r>
              <a:rPr lang="fa-IR" smtClean="0">
                <a:cs typeface="B Nazanin" panose="00000400000000000000" pitchFamily="2" charset="-78"/>
              </a:rPr>
              <a:t>(نـوزده </a:t>
            </a:r>
            <a:r>
              <a:rPr lang="fa-IR">
                <a:cs typeface="B Nazanin" panose="00000400000000000000" pitchFamily="2" charset="-78"/>
              </a:rPr>
              <a:t>هزارو شش صدو پنجاه و دو) نفر و با كسر دانشكده شيروان به </a:t>
            </a:r>
            <a:r>
              <a:rPr lang="fa-IR" smtClean="0">
                <a:cs typeface="B Nazanin" panose="00000400000000000000" pitchFamily="2" charset="-78"/>
              </a:rPr>
              <a:t>19354(نوزده </a:t>
            </a:r>
            <a:r>
              <a:rPr lang="fa-IR">
                <a:cs typeface="B Nazanin" panose="00000400000000000000" pitchFamily="2" charset="-78"/>
              </a:rPr>
              <a:t>هزارو سيصدو پنجاه و </a:t>
            </a:r>
            <a:r>
              <a:rPr lang="fa-IR" smtClean="0">
                <a:cs typeface="B Nazanin" panose="00000400000000000000" pitchFamily="2" charset="-78"/>
              </a:rPr>
              <a:t>چهار)نفر </a:t>
            </a:r>
            <a:r>
              <a:rPr lang="fa-IR">
                <a:cs typeface="B Nazanin" panose="00000400000000000000" pitchFamily="2" charset="-78"/>
              </a:rPr>
              <a:t>رسيده اسـت (مركـز آمـار دانـشگاه - فردوسي </a:t>
            </a:r>
            <a:r>
              <a:rPr lang="fa-IR" smtClean="0">
                <a:cs typeface="B Nazanin" panose="00000400000000000000" pitchFamily="2" charset="-78"/>
              </a:rPr>
              <a:t>مشهد،1390) حجم نمونه بر اساس </a:t>
            </a:r>
            <a:r>
              <a:rPr lang="fa-IR">
                <a:cs typeface="B Nazanin" panose="00000400000000000000" pitchFamily="2" charset="-78"/>
              </a:rPr>
              <a:t>روش نمونه گيري طبقه اي متناسب بـا حجـم تعيـين گرديـده اسـت </a:t>
            </a:r>
            <a:r>
              <a:rPr lang="fa-IR" smtClean="0">
                <a:cs typeface="B Nazanin" panose="00000400000000000000" pitchFamily="2" charset="-78"/>
              </a:rPr>
              <a:t>«فرمـول </a:t>
            </a:r>
            <a:r>
              <a:rPr lang="fa-IR">
                <a:cs typeface="B Nazanin" panose="00000400000000000000" pitchFamily="2" charset="-78"/>
              </a:rPr>
              <a:t>تعيين </a:t>
            </a:r>
            <a:r>
              <a:rPr lang="fa-IR" smtClean="0">
                <a:cs typeface="B Nazanin" panose="00000400000000000000" pitchFamily="2" charset="-78"/>
              </a:rPr>
              <a:t>حجم نمونه </a:t>
            </a:r>
            <a:r>
              <a:rPr lang="fa-IR">
                <a:cs typeface="B Nazanin" panose="00000400000000000000" pitchFamily="2" charset="-78"/>
              </a:rPr>
              <a:t>از طريق </a:t>
            </a:r>
            <a:r>
              <a:rPr lang="fa-IR" smtClean="0">
                <a:cs typeface="B Nazanin" panose="00000400000000000000" pitchFamily="2" charset="-78"/>
              </a:rPr>
              <a:t>نمونه گيري </a:t>
            </a:r>
            <a:r>
              <a:rPr lang="fa-IR">
                <a:cs typeface="B Nazanin" panose="00000400000000000000" pitchFamily="2" charset="-78"/>
              </a:rPr>
              <a:t>طبقه از اي نوع انتساب </a:t>
            </a:r>
            <a:r>
              <a:rPr lang="fa-IR" smtClean="0">
                <a:cs typeface="B Nazanin" panose="00000400000000000000" pitchFamily="2" charset="-78"/>
              </a:rPr>
              <a:t>بهينه عبارت </a:t>
            </a:r>
            <a:r>
              <a:rPr lang="fa-IR">
                <a:cs typeface="B Nazanin" panose="00000400000000000000" pitchFamily="2" charset="-78"/>
              </a:rPr>
              <a:t>است </a:t>
            </a:r>
            <a:r>
              <a:rPr lang="fa-IR" smtClean="0">
                <a:cs typeface="B Nazanin" panose="00000400000000000000" pitchFamily="2" charset="-78"/>
              </a:rPr>
              <a:t>از:</a:t>
            </a:r>
            <a:endParaRPr lang="fa-IR">
              <a:cs typeface="B Nazanin" panose="00000400000000000000" pitchFamily="2" charset="-78"/>
            </a:endParaRPr>
          </a:p>
        </p:txBody>
      </p:sp>
      <p:sp>
        <p:nvSpPr>
          <p:cNvPr id="4" name="Flowchart: Alternate Process 3"/>
          <p:cNvSpPr/>
          <p:nvPr/>
        </p:nvSpPr>
        <p:spPr>
          <a:xfrm>
            <a:off x="1342103" y="4763729"/>
            <a:ext cx="3996813" cy="1002890"/>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بر اساس روش نمونه گيري طبقه اي متناسب بـا حجـم</a:t>
            </a:r>
            <a:endParaRPr lang="fa-IR"/>
          </a:p>
        </p:txBody>
      </p:sp>
    </p:spTree>
    <p:extLst>
      <p:ext uri="{BB962C8B-B14F-4D97-AF65-F5344CB8AC3E}">
        <p14:creationId xmlns:p14="http://schemas.microsoft.com/office/powerpoint/2010/main" val="3553121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497030"/>
            <a:ext cx="10674927" cy="5612825"/>
          </a:xfrm>
          <a:prstGeom prst="rect">
            <a:avLst/>
          </a:prstGeom>
        </p:spPr>
      </p:pic>
    </p:spTree>
    <p:extLst>
      <p:ext uri="{BB962C8B-B14F-4D97-AF65-F5344CB8AC3E}">
        <p14:creationId xmlns:p14="http://schemas.microsoft.com/office/powerpoint/2010/main" val="23997929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جدول شماره يك مقادير مربوط به اجزاي فرمول </a:t>
            </a:r>
            <a:r>
              <a:rPr lang="fa-IR" smtClean="0">
                <a:cs typeface="B Nazanin" panose="00000400000000000000" pitchFamily="2" charset="-78"/>
              </a:rPr>
              <a:t>نمونه گيري </a:t>
            </a:r>
            <a:r>
              <a:rPr lang="fa-IR">
                <a:cs typeface="B Nazanin" panose="00000400000000000000" pitchFamily="2" charset="-78"/>
              </a:rPr>
              <a:t>در طبقات جامعة آماري را نشان مي </a:t>
            </a:r>
            <a:r>
              <a:rPr lang="fa-IR" smtClean="0">
                <a:cs typeface="B Nazanin" panose="00000400000000000000" pitchFamily="2" charset="-78"/>
              </a:rPr>
              <a:t>دهد:</a:t>
            </a:r>
            <a:endParaRPr lang="fa-IR">
              <a:cs typeface="B Nazanin" panose="00000400000000000000" pitchFamily="2" charset="-78"/>
            </a:endParaRPr>
          </a:p>
        </p:txBody>
      </p:sp>
      <p:sp>
        <p:nvSpPr>
          <p:cNvPr id="4" name="Flowchart: Alternate Process 3"/>
          <p:cNvSpPr/>
          <p:nvPr/>
        </p:nvSpPr>
        <p:spPr>
          <a:xfrm>
            <a:off x="722671" y="3156155"/>
            <a:ext cx="3170903" cy="1342104"/>
          </a:xfrm>
          <a:prstGeom prst="flowChartAlternateProcess">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اجزاي فرمول نمونه گيري در طبقات جامعة آماري</a:t>
            </a:r>
            <a:endParaRPr lang="fa-IR"/>
          </a:p>
        </p:txBody>
      </p:sp>
    </p:spTree>
    <p:extLst>
      <p:ext uri="{BB962C8B-B14F-4D97-AF65-F5344CB8AC3E}">
        <p14:creationId xmlns:p14="http://schemas.microsoft.com/office/powerpoint/2010/main" val="63666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1" y="583419"/>
            <a:ext cx="10515600" cy="5194288"/>
          </a:xfrm>
          <a:prstGeom prst="rect">
            <a:avLst/>
          </a:prstGeom>
        </p:spPr>
      </p:pic>
    </p:spTree>
    <p:extLst>
      <p:ext uri="{BB962C8B-B14F-4D97-AF65-F5344CB8AC3E}">
        <p14:creationId xmlns:p14="http://schemas.microsoft.com/office/powerpoint/2010/main" val="17635852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براساس فرمول نمونه گيري كه از نوع طبقه اي بهينه است </a:t>
            </a:r>
            <a:r>
              <a:rPr lang="fa-IR" b="1" smtClean="0">
                <a:solidFill>
                  <a:srgbClr val="FF0000"/>
                </a:solidFill>
                <a:cs typeface="B Nazanin" panose="00000400000000000000" pitchFamily="2" charset="-78"/>
              </a:rPr>
              <a:t>حجم نمونه </a:t>
            </a:r>
            <a:r>
              <a:rPr lang="fa-IR" b="1">
                <a:solidFill>
                  <a:srgbClr val="FF0000"/>
                </a:solidFill>
                <a:cs typeface="B Nazanin" panose="00000400000000000000" pitchFamily="2" charset="-78"/>
              </a:rPr>
              <a:t>228 نفر </a:t>
            </a:r>
            <a:r>
              <a:rPr lang="fa-IR">
                <a:cs typeface="B Nazanin" panose="00000400000000000000" pitchFamily="2" charset="-78"/>
              </a:rPr>
              <a:t>بـه دسـت </a:t>
            </a:r>
            <a:r>
              <a:rPr lang="fa-IR" smtClean="0">
                <a:cs typeface="B Nazanin" panose="00000400000000000000" pitchFamily="2" charset="-78"/>
              </a:rPr>
              <a:t>آمـد </a:t>
            </a:r>
            <a:r>
              <a:rPr lang="fa-IR">
                <a:cs typeface="B Nazanin" panose="00000400000000000000" pitchFamily="2" charset="-78"/>
              </a:rPr>
              <a:t>كـه البته با احتمال به اينكه برخي از پرسشنامه ها ناقص و يا غيرقابل استفاده باشـد، حجـم نمونـه را بـه 255 ارتقا داديم</a:t>
            </a:r>
          </a:p>
        </p:txBody>
      </p:sp>
      <p:sp>
        <p:nvSpPr>
          <p:cNvPr id="4" name="Flowchart: Alternate Process 3"/>
          <p:cNvSpPr/>
          <p:nvPr/>
        </p:nvSpPr>
        <p:spPr>
          <a:xfrm>
            <a:off x="838200" y="4001294"/>
            <a:ext cx="2444490" cy="1173708"/>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طبقه اي بهينه</a:t>
            </a:r>
            <a:endParaRPr lang="fa-IR"/>
          </a:p>
        </p:txBody>
      </p:sp>
    </p:spTree>
    <p:extLst>
      <p:ext uri="{BB962C8B-B14F-4D97-AF65-F5344CB8AC3E}">
        <p14:creationId xmlns:p14="http://schemas.microsoft.com/office/powerpoint/2010/main" val="5905289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893618"/>
            <a:ext cx="9272742" cy="4253274"/>
          </a:xfrm>
          <a:prstGeom prst="rect">
            <a:avLst/>
          </a:prstGeom>
        </p:spPr>
      </p:pic>
    </p:spTree>
    <p:extLst>
      <p:ext uri="{BB962C8B-B14F-4D97-AF65-F5344CB8AC3E}">
        <p14:creationId xmlns:p14="http://schemas.microsoft.com/office/powerpoint/2010/main" val="17629367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حجم نمونه </a:t>
            </a:r>
            <a:r>
              <a:rPr lang="fa-IR">
                <a:cs typeface="B Nazanin" panose="00000400000000000000" pitchFamily="2" charset="-78"/>
              </a:rPr>
              <a:t>هر طبقه متناسب با جمعيت هر دانشكده و </a:t>
            </a:r>
            <a:r>
              <a:rPr lang="fa-IR" smtClean="0">
                <a:cs typeface="B Nazanin" panose="00000400000000000000" pitchFamily="2" charset="-78"/>
              </a:rPr>
              <a:t>نسبت جنسي </a:t>
            </a:r>
            <a:r>
              <a:rPr lang="fa-IR">
                <a:cs typeface="B Nazanin" panose="00000400000000000000" pitchFamily="2" charset="-78"/>
              </a:rPr>
              <a:t>و مقطـع تحـصيلي (كارشناسـي، </a:t>
            </a:r>
            <a:r>
              <a:rPr lang="fa-IR" smtClean="0">
                <a:cs typeface="B Nazanin" panose="00000400000000000000" pitchFamily="2" charset="-78"/>
              </a:rPr>
              <a:t>كارشناسي ارشد- </a:t>
            </a:r>
            <a:r>
              <a:rPr lang="fa-IR">
                <a:cs typeface="B Nazanin" panose="00000400000000000000" pitchFamily="2" charset="-78"/>
              </a:rPr>
              <a:t>دكتري ) در آن دانشكده تعيين شده است . سـپس پرسـشنامه بـا روش نمونـه گيـري سيستماتيك بين دانشجويان آن دانشكده و بر حسب رشته و در كلاسها توزيع گرديده است .</a:t>
            </a:r>
          </a:p>
        </p:txBody>
      </p:sp>
      <p:sp>
        <p:nvSpPr>
          <p:cNvPr id="4" name="Flowchart: Alternate Process 3"/>
          <p:cNvSpPr/>
          <p:nvPr/>
        </p:nvSpPr>
        <p:spPr>
          <a:xfrm>
            <a:off x="838200" y="3524864"/>
            <a:ext cx="3805084" cy="1681316"/>
          </a:xfrm>
          <a:prstGeom prst="flowChartAlternateProces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روش نمونـه گيـري سيستماتيك</a:t>
            </a:r>
            <a:endParaRPr lang="fa-IR"/>
          </a:p>
        </p:txBody>
      </p:sp>
    </p:spTree>
    <p:extLst>
      <p:ext uri="{BB962C8B-B14F-4D97-AF65-F5344CB8AC3E}">
        <p14:creationId xmlns:p14="http://schemas.microsoft.com/office/powerpoint/2010/main" val="28898026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تعريف مفاهيم </a:t>
            </a:r>
            <a:r>
              <a:rPr lang="fa-IR" smtClean="0">
                <a:cs typeface="B Nazanin" panose="00000400000000000000" pitchFamily="2" charset="-78"/>
              </a:rPr>
              <a:t>انگيزه تحصيلي </a:t>
            </a:r>
            <a:r>
              <a:rPr lang="fa-IR">
                <a:cs typeface="B Nazanin" panose="00000400000000000000" pitchFamily="2" charset="-78"/>
              </a:rPr>
              <a:t>انگيزةتحصيلي يعني دليل يا علتهايي كه بر </a:t>
            </a:r>
            <a:r>
              <a:rPr lang="fa-IR" smtClean="0">
                <a:cs typeface="B Nazanin" panose="00000400000000000000" pitchFamily="2" charset="-78"/>
              </a:rPr>
              <a:t>رفتار تحصيلي </a:t>
            </a:r>
            <a:r>
              <a:rPr lang="fa-IR">
                <a:cs typeface="B Nazanin" panose="00000400000000000000" pitchFamily="2" charset="-78"/>
              </a:rPr>
              <a:t>دانشجو تـاثير گذاشـته و آن را بـه سـمت خاصي هدايت ميكنند. همچنين اين متغير داراي سه بعد انگيزة دروني، بيروني و خودپنداره است . رضايت از امكانات آموزشي و پژوهشي احساسرضايت، از بازتاب توازن ميان آرزوهاي شخصي و وضعيت عيني فـردي بـه وجـود مـي آيـد </a:t>
            </a:r>
            <a:r>
              <a:rPr lang="fa-IR" smtClean="0">
                <a:cs typeface="B Nazanin" panose="00000400000000000000" pitchFamily="2" charset="-78"/>
              </a:rPr>
              <a:t>(اينگلهارت </a:t>
            </a:r>
            <a:r>
              <a:rPr lang="fa-IR">
                <a:cs typeface="B Nazanin" panose="00000400000000000000" pitchFamily="2" charset="-78"/>
              </a:rPr>
              <a:t>:</a:t>
            </a:r>
            <a:r>
              <a:rPr lang="fa-IR" smtClean="0">
                <a:cs typeface="B Nazanin" panose="00000400000000000000" pitchFamily="2" charset="-78"/>
              </a:rPr>
              <a:t>1373، 241) </a:t>
            </a:r>
            <a:r>
              <a:rPr lang="fa-IR">
                <a:cs typeface="B Nazanin" panose="00000400000000000000" pitchFamily="2" charset="-78"/>
              </a:rPr>
              <a:t>كنش متقابل والدين و دانشجو كنش متقابل والدين عبارت است مقدار رفتار محترمانه، قابل قبول و دلسوزانه هـر كـدام از والـدين كـه دانشجو از آنها دريافت مي </a:t>
            </a:r>
            <a:r>
              <a:rPr lang="fa-IR" smtClean="0">
                <a:cs typeface="B Nazanin" panose="00000400000000000000" pitchFamily="2" charset="-78"/>
              </a:rPr>
              <a:t>كند </a:t>
            </a:r>
            <a:r>
              <a:rPr lang="fa-IR">
                <a:cs typeface="B Nazanin" panose="00000400000000000000" pitchFamily="2" charset="-78"/>
              </a:rPr>
              <a:t>(هافمن، </a:t>
            </a:r>
            <a:r>
              <a:rPr lang="fa-IR" smtClean="0">
                <a:cs typeface="B Nazanin" panose="00000400000000000000" pitchFamily="2" charset="-78"/>
              </a:rPr>
              <a:t>1999).</a:t>
            </a:r>
            <a:endParaRPr lang="fa-IR">
              <a:cs typeface="B Nazanin" panose="00000400000000000000" pitchFamily="2" charset="-78"/>
            </a:endParaRPr>
          </a:p>
        </p:txBody>
      </p:sp>
      <p:sp>
        <p:nvSpPr>
          <p:cNvPr id="4" name="Flowchart: Alternate Process 3"/>
          <p:cNvSpPr/>
          <p:nvPr/>
        </p:nvSpPr>
        <p:spPr>
          <a:xfrm>
            <a:off x="838200" y="4630994"/>
            <a:ext cx="4970206" cy="899652"/>
          </a:xfrm>
          <a:prstGeom prst="flowChartAlternateProcess">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سه بعد انگيزة دروني، بيروني و خودپنداره</a:t>
            </a:r>
            <a:endParaRPr lang="fa-IR"/>
          </a:p>
        </p:txBody>
      </p:sp>
    </p:spTree>
    <p:extLst>
      <p:ext uri="{BB962C8B-B14F-4D97-AF65-F5344CB8AC3E}">
        <p14:creationId xmlns:p14="http://schemas.microsoft.com/office/powerpoint/2010/main" val="37577627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a:solidFill>
                  <a:srgbClr val="FF0000"/>
                </a:solidFill>
                <a:cs typeface="B Nazanin" panose="00000400000000000000" pitchFamily="2" charset="-78"/>
              </a:rPr>
              <a:t>كنش متقابل استاد و دانشجو </a:t>
            </a: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كنش </a:t>
            </a:r>
            <a:r>
              <a:rPr lang="fa-IR">
                <a:cs typeface="B Nazanin" panose="00000400000000000000" pitchFamily="2" charset="-78"/>
              </a:rPr>
              <a:t>متقابل استاد - دانشجو عبارت است مقـدار رفتـار محترمانـه، قابـل قبـول و دلـسوزانه اسـاتيد بـا دانشجو كه او از آنها دريافت مي </a:t>
            </a:r>
            <a:r>
              <a:rPr lang="fa-IR" smtClean="0">
                <a:cs typeface="B Nazanin" panose="00000400000000000000" pitchFamily="2" charset="-78"/>
              </a:rPr>
              <a:t>كند </a:t>
            </a:r>
            <a:r>
              <a:rPr lang="fa-IR">
                <a:cs typeface="B Nazanin" panose="00000400000000000000" pitchFamily="2" charset="-78"/>
              </a:rPr>
              <a:t>(هافمن، </a:t>
            </a:r>
            <a:r>
              <a:rPr lang="fa-IR" smtClean="0">
                <a:cs typeface="B Nazanin" panose="00000400000000000000" pitchFamily="2" charset="-78"/>
              </a:rPr>
              <a:t>1999). </a:t>
            </a:r>
            <a:r>
              <a:rPr lang="fa-IR">
                <a:cs typeface="B Nazanin" panose="00000400000000000000" pitchFamily="2" charset="-78"/>
              </a:rPr>
              <a:t>اميد به آينده شغلي اميد عبارت از «تمايلي كه با انتظار وقوع مثبت همراه است و يا به عبـارت ديگـر، ارزيـابي مثبـت از آن چه كه فرد متمايل است و مـي خواهـد كـه بـه وقـوع </a:t>
            </a:r>
            <a:r>
              <a:rPr lang="fa-IR" smtClean="0">
                <a:cs typeface="B Nazanin" panose="00000400000000000000" pitchFamily="2" charset="-78"/>
              </a:rPr>
              <a:t>بپيونـدد» ( </a:t>
            </a:r>
            <a:r>
              <a:rPr lang="fa-IR">
                <a:cs typeface="B Nazanin" panose="00000400000000000000" pitchFamily="2" charset="-78"/>
              </a:rPr>
              <a:t>صـفري شـالي، 1388 :147 بـه نقـل از كوستانزو و شاو، 1985 :</a:t>
            </a:r>
            <a:r>
              <a:rPr lang="fa-IR" smtClean="0">
                <a:cs typeface="B Nazanin" panose="00000400000000000000" pitchFamily="2" charset="-78"/>
              </a:rPr>
              <a:t>170)</a:t>
            </a:r>
            <a:endParaRPr lang="fa-IR">
              <a:cs typeface="B Nazanin" panose="00000400000000000000" pitchFamily="2" charset="-78"/>
            </a:endParaRPr>
          </a:p>
        </p:txBody>
      </p:sp>
    </p:spTree>
    <p:extLst>
      <p:ext uri="{BB962C8B-B14F-4D97-AF65-F5344CB8AC3E}">
        <p14:creationId xmlns:p14="http://schemas.microsoft.com/office/powerpoint/2010/main" val="276229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گروه مرجع </a:t>
            </a:r>
            <a:r>
              <a:rPr lang="fa-IR" smtClean="0">
                <a:cs typeface="B Nazanin" panose="00000400000000000000" pitchFamily="2" charset="-78"/>
              </a:rPr>
              <a:t>گروهي است </a:t>
            </a:r>
            <a:r>
              <a:rPr lang="fa-IR">
                <a:cs typeface="B Nazanin" panose="00000400000000000000" pitchFamily="2" charset="-78"/>
              </a:rPr>
              <a:t>كه به هنگام قضاوت به آن </a:t>
            </a:r>
            <a:r>
              <a:rPr lang="fa-IR" smtClean="0">
                <a:cs typeface="B Nazanin" panose="00000400000000000000" pitchFamily="2" charset="-78"/>
              </a:rPr>
              <a:t>«</a:t>
            </a:r>
            <a:r>
              <a:rPr lang="fa-IR" b="1" smtClean="0">
                <a:solidFill>
                  <a:srgbClr val="FF0000"/>
                </a:solidFill>
                <a:cs typeface="B Nazanin" panose="00000400000000000000" pitchFamily="2" charset="-78"/>
              </a:rPr>
              <a:t>رجوع</a:t>
            </a:r>
            <a:r>
              <a:rPr lang="fa-IR">
                <a:cs typeface="B Nazanin" panose="00000400000000000000" pitchFamily="2" charset="-78"/>
              </a:rPr>
              <a:t>» ميكنيم، گروهي كه عقايد آن، حـداقل در يـك مـورد خاص در حكم قضاوت هاي مورد تأييدماسـت (وثـوقي و نيـك خلـق، 1386 :</a:t>
            </a:r>
            <a:r>
              <a:rPr lang="fa-IR" smtClean="0">
                <a:cs typeface="B Nazanin" panose="00000400000000000000" pitchFamily="2" charset="-78"/>
              </a:rPr>
              <a:t>165) گـروه </a:t>
            </a:r>
            <a:r>
              <a:rPr lang="fa-IR">
                <a:cs typeface="B Nazanin" panose="00000400000000000000" pitchFamily="2" charset="-78"/>
              </a:rPr>
              <a:t>مرجـع بـه عنوان </a:t>
            </a:r>
            <a:r>
              <a:rPr lang="fa-IR" b="1">
                <a:solidFill>
                  <a:srgbClr val="FF0000"/>
                </a:solidFill>
                <a:cs typeface="B Nazanin" panose="00000400000000000000" pitchFamily="2" charset="-78"/>
              </a:rPr>
              <a:t>الگوي داوري و ارزيابي كار فرد </a:t>
            </a:r>
            <a:r>
              <a:rPr lang="fa-IR">
                <a:cs typeface="B Nazanin" panose="00000400000000000000" pitchFamily="2" charset="-78"/>
              </a:rPr>
              <a:t>براي </a:t>
            </a:r>
            <a:r>
              <a:rPr lang="fa-IR" smtClean="0">
                <a:cs typeface="B Nazanin" panose="00000400000000000000" pitchFamily="2" charset="-78"/>
              </a:rPr>
              <a:t>اشخاص اهميت دارد. براي ارجاع </a:t>
            </a:r>
            <a:r>
              <a:rPr lang="fa-IR">
                <a:cs typeface="B Nazanin" panose="00000400000000000000" pitchFamily="2" charset="-78"/>
              </a:rPr>
              <a:t>به يك گـروه مرجـع حتمـاً </a:t>
            </a:r>
            <a:r>
              <a:rPr lang="fa-IR" smtClean="0">
                <a:cs typeface="B Nazanin" panose="00000400000000000000" pitchFamily="2" charset="-78"/>
              </a:rPr>
              <a:t>لازم نيست عضو </a:t>
            </a:r>
            <a:r>
              <a:rPr lang="fa-IR">
                <a:cs typeface="B Nazanin" panose="00000400000000000000" pitchFamily="2" charset="-78"/>
              </a:rPr>
              <a:t>آن گروه </a:t>
            </a:r>
            <a:r>
              <a:rPr lang="fa-IR" smtClean="0">
                <a:cs typeface="B Nazanin" panose="00000400000000000000" pitchFamily="2" charset="-78"/>
              </a:rPr>
              <a:t>شد (كوئن،1370). </a:t>
            </a:r>
            <a:r>
              <a:rPr lang="fa-IR">
                <a:cs typeface="B Nazanin" panose="00000400000000000000" pitchFamily="2" charset="-78"/>
              </a:rPr>
              <a:t>پايگاه اجتماعي- اقتصادي موقعيت اجتماعي يك فرد در يك گروه و يا رتبة يك گروه در مقايـسه بـا گروههـاي ديگـر را در بـر ميگيرد(كوئن، 1385؛ رابرتسون، </a:t>
            </a:r>
            <a:r>
              <a:rPr lang="fa-IR" smtClean="0">
                <a:cs typeface="B Nazanin" panose="00000400000000000000" pitchFamily="2" charset="-78"/>
              </a:rPr>
              <a:t>1385) در </a:t>
            </a:r>
            <a:r>
              <a:rPr lang="fa-IR">
                <a:cs typeface="B Nazanin" panose="00000400000000000000" pitchFamily="2" charset="-78"/>
              </a:rPr>
              <a:t>واقع پايگاه اجتمـاعي، مقـام و مـوقعيتي اسـت كـه يـك شخص در ساختار اجتماعي به اعتبار ارزيابي جامعه احراز مي </a:t>
            </a:r>
            <a:r>
              <a:rPr lang="fa-IR" smtClean="0">
                <a:cs typeface="B Nazanin" panose="00000400000000000000" pitchFamily="2" charset="-78"/>
              </a:rPr>
              <a:t>كند (نيك </a:t>
            </a:r>
            <a:r>
              <a:rPr lang="fa-IR">
                <a:cs typeface="B Nazanin" panose="00000400000000000000" pitchFamily="2" charset="-78"/>
              </a:rPr>
              <a:t>گهر، </a:t>
            </a:r>
            <a:r>
              <a:rPr lang="fa-IR" smtClean="0">
                <a:cs typeface="B Nazanin" panose="00000400000000000000" pitchFamily="2" charset="-78"/>
              </a:rPr>
              <a:t>1383</a:t>
            </a:r>
            <a:r>
              <a:rPr lang="fa-IR">
                <a:cs typeface="B Nazanin" panose="00000400000000000000" pitchFamily="2" charset="-78"/>
              </a:rPr>
              <a:t>)</a:t>
            </a:r>
          </a:p>
        </p:txBody>
      </p:sp>
    </p:spTree>
    <p:extLst>
      <p:ext uri="{BB962C8B-B14F-4D97-AF65-F5344CB8AC3E}">
        <p14:creationId xmlns:p14="http://schemas.microsoft.com/office/powerpoint/2010/main" val="4693455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روايي پرسشنا مه براي سنجش روايي پرسشنامه، از روايي صـوري و روايـي سـازه اسـتفاده شـده اسـت . روايـي صـوري پرسشنامه با نظر اساتيد مجرب و صاحب نظر علوم اجتماعي مورد تأييد قرار گرفت . و روايي سازه از طريق تحليل عوامل صورت گرفت، البته ابتدا بايد عنوان كرد كه پرسشنامه استاندارد شدة انگيـزة تحـصيلي مـك اينرتي و سينكلاير (</a:t>
            </a:r>
            <a:r>
              <a:rPr lang="fa-IR" smtClean="0">
                <a:cs typeface="B Nazanin" panose="00000400000000000000" pitchFamily="2" charset="-78"/>
              </a:rPr>
              <a:t>1992) كه </a:t>
            </a:r>
            <a:r>
              <a:rPr lang="fa-IR">
                <a:cs typeface="B Nazanin" panose="00000400000000000000" pitchFamily="2" charset="-78"/>
              </a:rPr>
              <a:t>توسط بحراني (</a:t>
            </a:r>
            <a:r>
              <a:rPr lang="fa-IR" smtClean="0">
                <a:cs typeface="B Nazanin" panose="00000400000000000000" pitchFamily="2" charset="-78"/>
              </a:rPr>
              <a:t>1372) از </a:t>
            </a:r>
            <a:r>
              <a:rPr lang="fa-IR">
                <a:cs typeface="B Nazanin" panose="00000400000000000000" pitchFamily="2" charset="-78"/>
              </a:rPr>
              <a:t>طريق تحليل عوامـل و روش واريمـاكس از 100 سوال به 45 سوال تقليل پيدا كرده بود، در اين تحقيق مورد اسـتفاده قـرار گرفـت و بـا اسـتفاده از روايـي صوري مجدداً اين 45 سوال به 26 سوال محدود شد</a:t>
            </a:r>
          </a:p>
        </p:txBody>
      </p:sp>
      <p:sp>
        <p:nvSpPr>
          <p:cNvPr id="4" name="Flowchart: Alternate Process 3"/>
          <p:cNvSpPr/>
          <p:nvPr/>
        </p:nvSpPr>
        <p:spPr>
          <a:xfrm>
            <a:off x="838200" y="4439264"/>
            <a:ext cx="2728452" cy="619432"/>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تحليل عوامل</a:t>
            </a:r>
            <a:endParaRPr lang="fa-IR"/>
          </a:p>
        </p:txBody>
      </p:sp>
    </p:spTree>
    <p:extLst>
      <p:ext uri="{BB962C8B-B14F-4D97-AF65-F5344CB8AC3E}">
        <p14:creationId xmlns:p14="http://schemas.microsoft.com/office/powerpoint/2010/main" val="15271153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در </a:t>
            </a:r>
            <a:r>
              <a:rPr lang="fa-IR">
                <a:cs typeface="B Nazanin" panose="00000400000000000000" pitchFamily="2" charset="-78"/>
              </a:rPr>
              <a:t>نهايت، با استفاده از تحليـل عامـل تأييـدي ابعـاد انگيزه تحصيلي مورد بررسي قرار گرفت كه شرح آن مطابق جدول و شكل شماره </a:t>
            </a:r>
            <a:r>
              <a:rPr lang="fa-IR" smtClean="0">
                <a:cs typeface="B Nazanin" panose="00000400000000000000" pitchFamily="2" charset="-78"/>
              </a:rPr>
              <a:t>(2) است </a:t>
            </a:r>
            <a:r>
              <a:rPr lang="fa-IR">
                <a:cs typeface="B Nazanin" panose="00000400000000000000" pitchFamily="2" charset="-78"/>
              </a:rPr>
              <a:t>.</a:t>
            </a:r>
          </a:p>
        </p:txBody>
      </p:sp>
      <p:sp>
        <p:nvSpPr>
          <p:cNvPr id="4" name="Flowchart: Alternate Process 3"/>
          <p:cNvSpPr/>
          <p:nvPr/>
        </p:nvSpPr>
        <p:spPr>
          <a:xfrm>
            <a:off x="838200" y="3510117"/>
            <a:ext cx="3864077" cy="1386348"/>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تحليـل عامـل تأييـدي ابعـاد انگيزه تحصيلي</a:t>
            </a:r>
            <a:endParaRPr lang="fa-IR"/>
          </a:p>
        </p:txBody>
      </p:sp>
    </p:spTree>
    <p:extLst>
      <p:ext uri="{BB962C8B-B14F-4D97-AF65-F5344CB8AC3E}">
        <p14:creationId xmlns:p14="http://schemas.microsoft.com/office/powerpoint/2010/main" val="36984144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تعريف مفاهيم </a:t>
            </a:r>
            <a:r>
              <a:rPr lang="fa-IR" smtClean="0">
                <a:cs typeface="B Nazanin" panose="00000400000000000000" pitchFamily="2" charset="-78"/>
              </a:rPr>
              <a:t>انگيزه تحصيلي </a:t>
            </a:r>
            <a:r>
              <a:rPr lang="fa-IR">
                <a:cs typeface="B Nazanin" panose="00000400000000000000" pitchFamily="2" charset="-78"/>
              </a:rPr>
              <a:t>انگيزةتحصيلي يعني دليل يا علتهايي كه بر رفتارتحصيلي دانشجو تـاثير گذاشـته و آن را بـه سـمت خاصي هدايت ميكنند. همچنين اين متغير داراي </a:t>
            </a:r>
            <a:r>
              <a:rPr lang="fa-IR" b="1">
                <a:solidFill>
                  <a:srgbClr val="FF0000"/>
                </a:solidFill>
                <a:cs typeface="B Nazanin" panose="00000400000000000000" pitchFamily="2" charset="-78"/>
              </a:rPr>
              <a:t>سه بعد انگيزة دروني، بيروني و خودپنداره </a:t>
            </a:r>
            <a:r>
              <a:rPr lang="fa-IR">
                <a:cs typeface="B Nazanin" panose="00000400000000000000" pitchFamily="2" charset="-78"/>
              </a:rPr>
              <a:t>است . رضايت از امكانات آموزشي و پژوهشي احساسرضايت، از بازتاب توازن ميان آرزوهاي شخصي و وضعيت عيني فـردي بـه وجـود مـي آيـد (- .( 241 :1373،ا</a:t>
            </a:r>
          </a:p>
        </p:txBody>
      </p:sp>
      <p:sp>
        <p:nvSpPr>
          <p:cNvPr id="4" name="Flowchart: Alternate Process 3"/>
          <p:cNvSpPr/>
          <p:nvPr/>
        </p:nvSpPr>
        <p:spPr>
          <a:xfrm>
            <a:off x="838200" y="4468761"/>
            <a:ext cx="6430297" cy="825910"/>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توازن ميان آرزوهاي شخصي و وضعيت عيني فـردي</a:t>
            </a:r>
            <a:endParaRPr lang="fa-IR"/>
          </a:p>
        </p:txBody>
      </p:sp>
    </p:spTree>
    <p:extLst>
      <p:ext uri="{BB962C8B-B14F-4D97-AF65-F5344CB8AC3E}">
        <p14:creationId xmlns:p14="http://schemas.microsoft.com/office/powerpoint/2010/main" val="30273173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كنش متقابل والدين و دانشجو كنش متقابل والدين عبارت است </a:t>
            </a:r>
            <a:r>
              <a:rPr lang="fa-IR" b="1">
                <a:solidFill>
                  <a:srgbClr val="FF0000"/>
                </a:solidFill>
                <a:cs typeface="B Nazanin" panose="00000400000000000000" pitchFamily="2" charset="-78"/>
              </a:rPr>
              <a:t>مقدار رفتار محترمانه، قابل قبول و دلسوزانه</a:t>
            </a:r>
            <a:r>
              <a:rPr lang="fa-IR">
                <a:cs typeface="B Nazanin" panose="00000400000000000000" pitchFamily="2" charset="-78"/>
              </a:rPr>
              <a:t> هـر كـدام از والـدين كـه دانشجو از آنها دريافت مي </a:t>
            </a:r>
            <a:r>
              <a:rPr lang="fa-IR" smtClean="0">
                <a:cs typeface="B Nazanin" panose="00000400000000000000" pitchFamily="2" charset="-78"/>
              </a:rPr>
              <a:t>كند (هافمن</a:t>
            </a:r>
            <a:r>
              <a:rPr lang="fa-IR">
                <a:cs typeface="B Nazanin" panose="00000400000000000000" pitchFamily="2" charset="-78"/>
              </a:rPr>
              <a:t>، </a:t>
            </a:r>
            <a:r>
              <a:rPr lang="fa-IR" smtClean="0">
                <a:cs typeface="B Nazanin" panose="00000400000000000000" pitchFamily="2" charset="-78"/>
              </a:rPr>
              <a:t>1999</a:t>
            </a:r>
            <a:r>
              <a:rPr lang="fa-IR">
                <a:cs typeface="B Nazanin" panose="00000400000000000000" pitchFamily="2" charset="-78"/>
              </a:rPr>
              <a:t>)</a:t>
            </a:r>
          </a:p>
        </p:txBody>
      </p:sp>
    </p:spTree>
    <p:extLst>
      <p:ext uri="{BB962C8B-B14F-4D97-AF65-F5344CB8AC3E}">
        <p14:creationId xmlns:p14="http://schemas.microsoft.com/office/powerpoint/2010/main" val="19168055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a:solidFill>
                  <a:srgbClr val="FF0000"/>
                </a:solidFill>
                <a:cs typeface="B Nazanin" panose="00000400000000000000" pitchFamily="2" charset="-78"/>
              </a:rPr>
              <a:t>كنش متقابل استاد و دانشجو </a:t>
            </a: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كنش </a:t>
            </a:r>
            <a:r>
              <a:rPr lang="fa-IR">
                <a:cs typeface="B Nazanin" panose="00000400000000000000" pitchFamily="2" charset="-78"/>
              </a:rPr>
              <a:t>متقابل استاد - دانشجو عبارت است مقـدار رفتـار محترمانـه، قابـل قبـول و دلـسوزانه اسـاتيد بـا دانشجو كه او از آنها دريافت مي </a:t>
            </a:r>
            <a:r>
              <a:rPr lang="fa-IR" smtClean="0">
                <a:cs typeface="B Nazanin" panose="00000400000000000000" pitchFamily="2" charset="-78"/>
              </a:rPr>
              <a:t>كند </a:t>
            </a:r>
            <a:r>
              <a:rPr lang="fa-IR">
                <a:cs typeface="B Nazanin" panose="00000400000000000000" pitchFamily="2" charset="-78"/>
              </a:rPr>
              <a:t>هافمن، </a:t>
            </a:r>
            <a:r>
              <a:rPr lang="fa-IR" smtClean="0">
                <a:cs typeface="B Nazanin" panose="00000400000000000000" pitchFamily="2" charset="-78"/>
              </a:rPr>
              <a:t>(1999)</a:t>
            </a:r>
            <a:endParaRPr lang="fa-IR">
              <a:cs typeface="B Nazanin" panose="00000400000000000000" pitchFamily="2" charset="-78"/>
            </a:endParaRPr>
          </a:p>
        </p:txBody>
      </p:sp>
    </p:spTree>
    <p:extLst>
      <p:ext uri="{BB962C8B-B14F-4D97-AF65-F5344CB8AC3E}">
        <p14:creationId xmlns:p14="http://schemas.microsoft.com/office/powerpoint/2010/main" val="32830304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a:solidFill>
                  <a:srgbClr val="FF0000"/>
                </a:solidFill>
                <a:cs typeface="B Nazanin" panose="00000400000000000000" pitchFamily="2" charset="-78"/>
              </a:rPr>
              <a:t>اميد به آينده </a:t>
            </a:r>
            <a:endParaRPr lang="fa-IR" b="1">
              <a:solidFill>
                <a:srgbClr val="FF0000"/>
              </a:solidFill>
            </a:endParaRPr>
          </a:p>
        </p:txBody>
      </p:sp>
      <p:sp>
        <p:nvSpPr>
          <p:cNvPr id="3" name="Content Placeholder 2"/>
          <p:cNvSpPr>
            <a:spLocks noGrp="1"/>
          </p:cNvSpPr>
          <p:nvPr>
            <p:ph idx="1"/>
          </p:nvPr>
        </p:nvSpPr>
        <p:spPr/>
        <p:txBody>
          <a:bodyPr/>
          <a:lstStyle/>
          <a:p>
            <a:pPr algn="just"/>
            <a:r>
              <a:rPr lang="fa-IR" b="1" smtClean="0">
                <a:solidFill>
                  <a:srgbClr val="FF0000"/>
                </a:solidFill>
                <a:cs typeface="B Nazanin" panose="00000400000000000000" pitchFamily="2" charset="-78"/>
              </a:rPr>
              <a:t>اميد شغلي </a:t>
            </a:r>
            <a:r>
              <a:rPr lang="fa-IR">
                <a:cs typeface="B Nazanin" panose="00000400000000000000" pitchFamily="2" charset="-78"/>
              </a:rPr>
              <a:t>عبارت از «تمايلي كه با انتظار وقوع مثبت همراه است و يا به عبـارت ديگـر، ارزيـابي مثبـت از آن چه كه فرد متمايل است و مـي خواهـد كـه بـه وقـوع بپيونـدد» (صـفري شـالي، 1388 :147 بـه نقـل از كوستانزو و شاو، 1985 :170)</a:t>
            </a:r>
            <a:endParaRPr lang="fa-IR"/>
          </a:p>
        </p:txBody>
      </p:sp>
    </p:spTree>
    <p:extLst>
      <p:ext uri="{BB962C8B-B14F-4D97-AF65-F5344CB8AC3E}">
        <p14:creationId xmlns:p14="http://schemas.microsoft.com/office/powerpoint/2010/main" val="13012316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گروه مرجع گروهياست كه به هنگام قضاوت به آن </a:t>
            </a:r>
            <a:r>
              <a:rPr lang="fa-IR" smtClean="0">
                <a:cs typeface="B Nazanin" panose="00000400000000000000" pitchFamily="2" charset="-78"/>
              </a:rPr>
              <a:t>«</a:t>
            </a:r>
            <a:r>
              <a:rPr lang="fa-IR" b="1" smtClean="0">
                <a:solidFill>
                  <a:srgbClr val="FF0000"/>
                </a:solidFill>
                <a:cs typeface="B Nazanin" panose="00000400000000000000" pitchFamily="2" charset="-78"/>
              </a:rPr>
              <a:t>رجوع</a:t>
            </a:r>
            <a:r>
              <a:rPr lang="fa-IR">
                <a:cs typeface="B Nazanin" panose="00000400000000000000" pitchFamily="2" charset="-78"/>
              </a:rPr>
              <a:t>» ميكنيم، گروهي كه عقايد آن، حـداقل در يـك مـورد خاص در حكم قضاوت هاي مورد </a:t>
            </a:r>
            <a:r>
              <a:rPr lang="fa-IR" smtClean="0">
                <a:cs typeface="B Nazanin" panose="00000400000000000000" pitchFamily="2" charset="-78"/>
              </a:rPr>
              <a:t>تأييد ماسـت </a:t>
            </a:r>
            <a:r>
              <a:rPr lang="fa-IR">
                <a:cs typeface="B Nazanin" panose="00000400000000000000" pitchFamily="2" charset="-78"/>
              </a:rPr>
              <a:t>(وثـوقي و نيـك خلـق، 1386 :</a:t>
            </a:r>
            <a:r>
              <a:rPr lang="fa-IR" smtClean="0">
                <a:cs typeface="B Nazanin" panose="00000400000000000000" pitchFamily="2" charset="-78"/>
              </a:rPr>
              <a:t>165) گـروه </a:t>
            </a:r>
            <a:r>
              <a:rPr lang="fa-IR">
                <a:cs typeface="B Nazanin" panose="00000400000000000000" pitchFamily="2" charset="-78"/>
              </a:rPr>
              <a:t>مرجـع بـه عنوان</a:t>
            </a:r>
            <a:r>
              <a:rPr lang="fa-IR" b="1">
                <a:solidFill>
                  <a:srgbClr val="FF0000"/>
                </a:solidFill>
                <a:cs typeface="B Nazanin" panose="00000400000000000000" pitchFamily="2" charset="-78"/>
              </a:rPr>
              <a:t> الگوي داوري و ارزيابي كار فرد </a:t>
            </a:r>
            <a:r>
              <a:rPr lang="fa-IR">
                <a:cs typeface="B Nazanin" panose="00000400000000000000" pitchFamily="2" charset="-78"/>
              </a:rPr>
              <a:t>براي </a:t>
            </a:r>
            <a:r>
              <a:rPr lang="fa-IR" smtClean="0">
                <a:cs typeface="B Nazanin" panose="00000400000000000000" pitchFamily="2" charset="-78"/>
              </a:rPr>
              <a:t>اشخاص اهميت </a:t>
            </a:r>
            <a:r>
              <a:rPr lang="fa-IR">
                <a:cs typeface="B Nazanin" panose="00000400000000000000" pitchFamily="2" charset="-78"/>
              </a:rPr>
              <a:t>دارد . </a:t>
            </a:r>
            <a:r>
              <a:rPr lang="fa-IR" smtClean="0">
                <a:cs typeface="B Nazanin" panose="00000400000000000000" pitchFamily="2" charset="-78"/>
              </a:rPr>
              <a:t>براي ارجاع </a:t>
            </a:r>
            <a:r>
              <a:rPr lang="fa-IR">
                <a:cs typeface="B Nazanin" panose="00000400000000000000" pitchFamily="2" charset="-78"/>
              </a:rPr>
              <a:t>به يك گـروه مرجـع حتمـاً </a:t>
            </a:r>
            <a:r>
              <a:rPr lang="fa-IR" smtClean="0">
                <a:cs typeface="B Nazanin" panose="00000400000000000000" pitchFamily="2" charset="-78"/>
              </a:rPr>
              <a:t>لازم نيست عضو </a:t>
            </a:r>
            <a:r>
              <a:rPr lang="fa-IR">
                <a:cs typeface="B Nazanin" panose="00000400000000000000" pitchFamily="2" charset="-78"/>
              </a:rPr>
              <a:t>آن گروه </a:t>
            </a:r>
            <a:r>
              <a:rPr lang="fa-IR" smtClean="0">
                <a:cs typeface="B Nazanin" panose="00000400000000000000" pitchFamily="2" charset="-78"/>
              </a:rPr>
              <a:t>شد(كوئن،1370). </a:t>
            </a:r>
            <a:r>
              <a:rPr lang="fa-IR">
                <a:cs typeface="B Nazanin" panose="00000400000000000000" pitchFamily="2" charset="-78"/>
              </a:rPr>
              <a:t>پايگاه اجتماعي- اقتصادي موقعيت اجتماعي يك فرد در يك گروه و يا رتبة يك گروه در مقايـسه بـا گروههـاي ديگـر را در بـر ميگيرد(كوئن، 1385؛ رابرتسون، </a:t>
            </a:r>
            <a:r>
              <a:rPr lang="fa-IR" smtClean="0">
                <a:cs typeface="B Nazanin" panose="00000400000000000000" pitchFamily="2" charset="-78"/>
              </a:rPr>
              <a:t>1385) در </a:t>
            </a:r>
            <a:r>
              <a:rPr lang="fa-IR">
                <a:cs typeface="B Nazanin" panose="00000400000000000000" pitchFamily="2" charset="-78"/>
              </a:rPr>
              <a:t>واقع پايگاه اجتمـاعي، مقـام و مـوقعيتي اسـت كـه يـك شخص در ساختار اجتماعي به اعتبار ارزيابي جامعه احراز مي </a:t>
            </a:r>
            <a:r>
              <a:rPr lang="fa-IR" smtClean="0">
                <a:cs typeface="B Nazanin" panose="00000400000000000000" pitchFamily="2" charset="-78"/>
              </a:rPr>
              <a:t>كند (نيك </a:t>
            </a:r>
            <a:r>
              <a:rPr lang="fa-IR">
                <a:cs typeface="B Nazanin" panose="00000400000000000000" pitchFamily="2" charset="-78"/>
              </a:rPr>
              <a:t>گهر، </a:t>
            </a:r>
            <a:r>
              <a:rPr lang="fa-IR" smtClean="0">
                <a:cs typeface="B Nazanin" panose="00000400000000000000" pitchFamily="2" charset="-78"/>
              </a:rPr>
              <a:t>1383</a:t>
            </a:r>
            <a:r>
              <a:rPr lang="fa-IR">
                <a:cs typeface="B Nazanin" panose="00000400000000000000" pitchFamily="2" charset="-78"/>
              </a:rPr>
              <a:t>)</a:t>
            </a:r>
          </a:p>
        </p:txBody>
      </p:sp>
    </p:spTree>
    <p:extLst>
      <p:ext uri="{BB962C8B-B14F-4D97-AF65-F5344CB8AC3E}">
        <p14:creationId xmlns:p14="http://schemas.microsoft.com/office/powerpoint/2010/main" val="25438002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روايي </a:t>
            </a:r>
            <a:r>
              <a:rPr lang="fa-IR" smtClean="0">
                <a:cs typeface="B Nazanin" panose="00000400000000000000" pitchFamily="2" charset="-78"/>
              </a:rPr>
              <a:t>پرسشنامه </a:t>
            </a:r>
            <a:r>
              <a:rPr lang="fa-IR">
                <a:cs typeface="B Nazanin" panose="00000400000000000000" pitchFamily="2" charset="-78"/>
              </a:rPr>
              <a:t>براي سنجش روايي پرسشنامه، از </a:t>
            </a:r>
            <a:r>
              <a:rPr lang="fa-IR" b="1">
                <a:solidFill>
                  <a:srgbClr val="00B0F0"/>
                </a:solidFill>
                <a:cs typeface="B Nazanin" panose="00000400000000000000" pitchFamily="2" charset="-78"/>
              </a:rPr>
              <a:t>روايي صـوري </a:t>
            </a:r>
            <a:r>
              <a:rPr lang="fa-IR">
                <a:cs typeface="B Nazanin" panose="00000400000000000000" pitchFamily="2" charset="-78"/>
              </a:rPr>
              <a:t>و </a:t>
            </a:r>
            <a:r>
              <a:rPr lang="fa-IR" b="1">
                <a:solidFill>
                  <a:srgbClr val="FF0000"/>
                </a:solidFill>
                <a:cs typeface="B Nazanin" panose="00000400000000000000" pitchFamily="2" charset="-78"/>
              </a:rPr>
              <a:t>روايـي سـازه </a:t>
            </a:r>
            <a:r>
              <a:rPr lang="fa-IR">
                <a:cs typeface="B Nazanin" panose="00000400000000000000" pitchFamily="2" charset="-78"/>
              </a:rPr>
              <a:t>اسـتفاده شـده اسـت . روايـي صـوري پرسشنامه با نظر اساتيد مجرب و صاحب نظر علوم اجتماعي مورد تأييد قرار گرفت </a:t>
            </a:r>
            <a:r>
              <a:rPr lang="fa-IR" smtClean="0">
                <a:cs typeface="B Nazanin" panose="00000400000000000000" pitchFamily="2" charset="-78"/>
              </a:rPr>
              <a:t>و </a:t>
            </a:r>
            <a:r>
              <a:rPr lang="fa-IR">
                <a:cs typeface="B Nazanin" panose="00000400000000000000" pitchFamily="2" charset="-78"/>
              </a:rPr>
              <a:t>روايي سازه از طريق تحليل عوامل صورت گرفت، البته ابتدا بايد عنوان كرد كه پرسشنامه استاندارد شدة انگيـزة تحـصيلي مـك اينرتي و سينكلاير (</a:t>
            </a:r>
            <a:r>
              <a:rPr lang="fa-IR" smtClean="0">
                <a:cs typeface="B Nazanin" panose="00000400000000000000" pitchFamily="2" charset="-78"/>
              </a:rPr>
              <a:t>1992) كه </a:t>
            </a:r>
            <a:r>
              <a:rPr lang="fa-IR">
                <a:cs typeface="B Nazanin" panose="00000400000000000000" pitchFamily="2" charset="-78"/>
              </a:rPr>
              <a:t>توسط بحراني (</a:t>
            </a:r>
            <a:r>
              <a:rPr lang="fa-IR" smtClean="0">
                <a:cs typeface="B Nazanin" panose="00000400000000000000" pitchFamily="2" charset="-78"/>
              </a:rPr>
              <a:t>1372) از </a:t>
            </a:r>
            <a:r>
              <a:rPr lang="fa-IR">
                <a:cs typeface="B Nazanin" panose="00000400000000000000" pitchFamily="2" charset="-78"/>
              </a:rPr>
              <a:t>طريق تحليل عوامـل و روش واريمـاكس از 100 سوال به 45 سوال تقليل پيدا كرده بود، در اين تحقيق مورد اسـتفاده قـرار گرفـت و بـا اسـتفاده از روايـي صوري مجدداً اين 45 سوال به 26 سوال محدود شد. </a:t>
            </a:r>
          </a:p>
        </p:txBody>
      </p:sp>
    </p:spTree>
    <p:extLst>
      <p:ext uri="{BB962C8B-B14F-4D97-AF65-F5344CB8AC3E}">
        <p14:creationId xmlns:p14="http://schemas.microsoft.com/office/powerpoint/2010/main" val="7343088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در </a:t>
            </a:r>
            <a:r>
              <a:rPr lang="fa-IR">
                <a:cs typeface="B Nazanin" panose="00000400000000000000" pitchFamily="2" charset="-78"/>
              </a:rPr>
              <a:t>نهايت، با استفاده از تحليـل عامـل تأييـدي ابعـاد انگيزه تحصيلي مورد بررسي قرار گرفت كه شرح آن مطابق جدول و شكل شماره </a:t>
            </a:r>
            <a:r>
              <a:rPr lang="fa-IR" smtClean="0">
                <a:cs typeface="B Nazanin" panose="00000400000000000000" pitchFamily="2" charset="-78"/>
              </a:rPr>
              <a:t>(2) است</a:t>
            </a:r>
            <a:endParaRPr lang="fa-IR">
              <a:cs typeface="B Nazanin" panose="00000400000000000000" pitchFamily="2" charset="-78"/>
            </a:endParaRPr>
          </a:p>
        </p:txBody>
      </p:sp>
      <p:sp>
        <p:nvSpPr>
          <p:cNvPr id="4" name="Flowchart: Alternate Process 3"/>
          <p:cNvSpPr/>
          <p:nvPr/>
        </p:nvSpPr>
        <p:spPr>
          <a:xfrm>
            <a:off x="838200" y="3160635"/>
            <a:ext cx="3539613" cy="1681317"/>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تحليـل عامـل تأييـدي</a:t>
            </a:r>
            <a:endParaRPr lang="fa-IR"/>
          </a:p>
        </p:txBody>
      </p:sp>
    </p:spTree>
    <p:extLst>
      <p:ext uri="{BB962C8B-B14F-4D97-AF65-F5344CB8AC3E}">
        <p14:creationId xmlns:p14="http://schemas.microsoft.com/office/powerpoint/2010/main" val="4181273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20543" y="1998921"/>
            <a:ext cx="10533258" cy="3370097"/>
          </a:xfrm>
          <a:prstGeom prst="rect">
            <a:avLst/>
          </a:prstGeom>
        </p:spPr>
      </p:pic>
    </p:spTree>
    <p:extLst>
      <p:ext uri="{BB962C8B-B14F-4D97-AF65-F5344CB8AC3E}">
        <p14:creationId xmlns:p14="http://schemas.microsoft.com/office/powerpoint/2010/main" val="16742610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1842551"/>
            <a:ext cx="10473096" cy="3594028"/>
          </a:xfrm>
          <a:prstGeom prst="rect">
            <a:avLst/>
          </a:prstGeom>
        </p:spPr>
      </p:pic>
    </p:spTree>
    <p:extLst>
      <p:ext uri="{BB962C8B-B14F-4D97-AF65-F5344CB8AC3E}">
        <p14:creationId xmlns:p14="http://schemas.microsoft.com/office/powerpoint/2010/main" val="693597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610749"/>
            <a:ext cx="10515600" cy="5362220"/>
          </a:xfrm>
          <a:prstGeom prst="rect">
            <a:avLst/>
          </a:prstGeom>
        </p:spPr>
      </p:pic>
    </p:spTree>
    <p:extLst>
      <p:ext uri="{BB962C8B-B14F-4D97-AF65-F5344CB8AC3E}">
        <p14:creationId xmlns:p14="http://schemas.microsoft.com/office/powerpoint/2010/main" val="194523753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451615"/>
            <a:ext cx="10515600" cy="5725348"/>
          </a:xfrm>
          <a:prstGeom prst="rect">
            <a:avLst/>
          </a:prstGeom>
        </p:spPr>
      </p:pic>
    </p:spTree>
    <p:extLst>
      <p:ext uri="{BB962C8B-B14F-4D97-AF65-F5344CB8AC3E}">
        <p14:creationId xmlns:p14="http://schemas.microsoft.com/office/powerpoint/2010/main" val="342379640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b="1">
                <a:solidFill>
                  <a:srgbClr val="FF0000"/>
                </a:solidFill>
                <a:cs typeface="B Nazanin" panose="00000400000000000000" pitchFamily="2" charset="-78"/>
              </a:rPr>
              <a:t>مقدار </a:t>
            </a:r>
            <a:r>
              <a:rPr lang="en-US" b="1" smtClean="0">
                <a:solidFill>
                  <a:srgbClr val="FF0000"/>
                </a:solidFill>
                <a:cs typeface="B Nazanin" panose="00000400000000000000" pitchFamily="2" charset="-78"/>
              </a:rPr>
              <a:t>KMO</a:t>
            </a:r>
            <a:r>
              <a:rPr lang="fa-IR" b="1" smtClean="0">
                <a:solidFill>
                  <a:srgbClr val="FF0000"/>
                </a:solidFill>
                <a:cs typeface="B Nazanin" panose="00000400000000000000" pitchFamily="2" charset="-78"/>
              </a:rPr>
              <a:t> </a:t>
            </a:r>
            <a:r>
              <a:rPr lang="fa-IR" b="1">
                <a:solidFill>
                  <a:srgbClr val="FF0000"/>
                </a:solidFill>
                <a:cs typeface="B Nazanin" panose="00000400000000000000" pitchFamily="2" charset="-78"/>
              </a:rPr>
              <a:t>برابر با 0/86 است </a:t>
            </a:r>
            <a:r>
              <a:rPr lang="fa-IR">
                <a:cs typeface="B Nazanin" panose="00000400000000000000" pitchFamily="2" charset="-78"/>
              </a:rPr>
              <a:t>كه نشاندهندة قابليت بسيار خوب گويه ها جهـت انجـام تحليـل عامـل است. در مدل </a:t>
            </a:r>
            <a:r>
              <a:rPr lang="fa-IR" smtClean="0">
                <a:cs typeface="B Nazanin" panose="00000400000000000000" pitchFamily="2" charset="-78"/>
              </a:rPr>
              <a:t>اندازه گيري </a:t>
            </a:r>
            <a:r>
              <a:rPr lang="fa-IR">
                <a:cs typeface="B Nazanin" panose="00000400000000000000" pitchFamily="2" charset="-78"/>
              </a:rPr>
              <a:t>ليزرل، ضرايب مشاهده شده بر روي متغير پنهان، به عنوان اعتبار آن شاخص در نظر گرفته شده </a:t>
            </a:r>
            <a:r>
              <a:rPr lang="fa-IR" smtClean="0">
                <a:cs typeface="B Nazanin" panose="00000400000000000000" pitchFamily="2" charset="-78"/>
              </a:rPr>
              <a:t>است.يعني </a:t>
            </a:r>
            <a:r>
              <a:rPr lang="fa-IR">
                <a:cs typeface="B Nazanin" panose="00000400000000000000" pitchFamily="2" charset="-78"/>
              </a:rPr>
              <a:t>هر چه ضرايب حاصله بالاتر باشد، اعتبار سازه افزايش مي </a:t>
            </a:r>
            <a:r>
              <a:rPr lang="fa-IR" smtClean="0">
                <a:cs typeface="B Nazanin" panose="00000400000000000000" pitchFamily="2" charset="-78"/>
              </a:rPr>
              <a:t>يابـد. </a:t>
            </a:r>
            <a:r>
              <a:rPr lang="fa-IR">
                <a:cs typeface="B Nazanin" panose="00000400000000000000" pitchFamily="2" charset="-78"/>
              </a:rPr>
              <a:t>مـدل تحليـل عامل اصلاح شده نشان داد كه چنانچه گويه «هدف من اين است كه از عهده كار هاي تحـصيلي ام بخـوبي برآيم (</a:t>
            </a:r>
            <a:r>
              <a:rPr lang="fa-IR" sz="2000">
                <a:cs typeface="B Nazanin" panose="00000400000000000000" pitchFamily="2" charset="-78"/>
              </a:rPr>
              <a:t>6</a:t>
            </a:r>
            <a:r>
              <a:rPr lang="en-US" smtClean="0">
                <a:cs typeface="B Nazanin" panose="00000400000000000000" pitchFamily="2" charset="-78"/>
              </a:rPr>
              <a:t>y</a:t>
            </a:r>
            <a:r>
              <a:rPr lang="fa-IR" smtClean="0">
                <a:cs typeface="B Nazanin" panose="00000400000000000000" pitchFamily="2" charset="-78"/>
              </a:rPr>
              <a:t>) ازبعد </a:t>
            </a:r>
            <a:r>
              <a:rPr lang="fa-IR">
                <a:cs typeface="B Nazanin" panose="00000400000000000000" pitchFamily="2" charset="-78"/>
              </a:rPr>
              <a:t>خود پنداره در بعد </a:t>
            </a:r>
            <a:r>
              <a:rPr lang="fa-IR" smtClean="0">
                <a:cs typeface="B Nazanin" panose="00000400000000000000" pitchFamily="2" charset="-78"/>
              </a:rPr>
              <a:t>انگيزه دروني </a:t>
            </a:r>
            <a:r>
              <a:rPr lang="fa-IR">
                <a:cs typeface="B Nazanin" panose="00000400000000000000" pitchFamily="2" charset="-78"/>
              </a:rPr>
              <a:t>و گويه «در كارهاي درسي به خودم اطمينان زيادي دارم» </a:t>
            </a:r>
            <a:r>
              <a:rPr lang="en-US" smtClean="0">
                <a:cs typeface="B Nazanin" panose="00000400000000000000" pitchFamily="2" charset="-78"/>
              </a:rPr>
              <a:t>y</a:t>
            </a:r>
            <a:r>
              <a:rPr lang="en-US" sz="2000" smtClean="0">
                <a:cs typeface="B Nazanin" panose="00000400000000000000" pitchFamily="2" charset="-78"/>
              </a:rPr>
              <a:t>14</a:t>
            </a:r>
            <a:r>
              <a:rPr lang="en-US" smtClean="0">
                <a:cs typeface="B Nazanin" panose="00000400000000000000" pitchFamily="2" charset="-78"/>
              </a:rPr>
              <a:t>) </a:t>
            </a:r>
            <a:r>
              <a:rPr lang="fa-IR" smtClean="0">
                <a:cs typeface="B Nazanin" panose="00000400000000000000" pitchFamily="2" charset="-78"/>
              </a:rPr>
              <a:t>)از </a:t>
            </a:r>
            <a:r>
              <a:rPr lang="fa-IR">
                <a:cs typeface="B Nazanin" panose="00000400000000000000" pitchFamily="2" charset="-78"/>
              </a:rPr>
              <a:t>بعد خود پنداره در بعد انگيزة بيروني دسته بندي شود مـدل از بـرازش نكـويي بهتـري برخـوردار </a:t>
            </a:r>
            <a:r>
              <a:rPr lang="fa-IR" smtClean="0">
                <a:cs typeface="B Nazanin" panose="00000400000000000000" pitchFamily="2" charset="-78"/>
              </a:rPr>
              <a:t>خواهد </a:t>
            </a:r>
            <a:r>
              <a:rPr lang="fa-IR">
                <a:cs typeface="B Nazanin" panose="00000400000000000000" pitchFamily="2" charset="-78"/>
              </a:rPr>
              <a:t>شد. مدل فوق بعد از تصحيح اين دو گويه را نشان مي </a:t>
            </a:r>
            <a:r>
              <a:rPr lang="fa-IR" smtClean="0">
                <a:cs typeface="B Nazanin" panose="00000400000000000000" pitchFamily="2" charset="-78"/>
              </a:rPr>
              <a:t>دهد.</a:t>
            </a:r>
            <a:endParaRPr lang="fa-IR">
              <a:cs typeface="B Nazanin" panose="00000400000000000000" pitchFamily="2" charset="-78"/>
            </a:endParaRPr>
          </a:p>
        </p:txBody>
      </p:sp>
    </p:spTree>
    <p:extLst>
      <p:ext uri="{BB962C8B-B14F-4D97-AF65-F5344CB8AC3E}">
        <p14:creationId xmlns:p14="http://schemas.microsoft.com/office/powerpoint/2010/main" val="18319062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b="1" smtClean="0">
                <a:solidFill>
                  <a:srgbClr val="FF0000"/>
                </a:solidFill>
                <a:cs typeface="B Nazanin" panose="00000400000000000000" pitchFamily="2" charset="-78"/>
              </a:rPr>
              <a:t>مقدار </a:t>
            </a:r>
            <a:r>
              <a:rPr lang="fa-IR" b="1">
                <a:solidFill>
                  <a:srgbClr val="FF0000"/>
                </a:solidFill>
                <a:cs typeface="B Nazanin" panose="00000400000000000000" pitchFamily="2" charset="-78"/>
              </a:rPr>
              <a:t>مجذور </a:t>
            </a:r>
            <a:r>
              <a:rPr lang="fa-IR" b="1" smtClean="0">
                <a:solidFill>
                  <a:srgbClr val="FF0000"/>
                </a:solidFill>
                <a:cs typeface="B Nazanin" panose="00000400000000000000" pitchFamily="2" charset="-78"/>
              </a:rPr>
              <a:t>كاي: </a:t>
            </a:r>
            <a:r>
              <a:rPr lang="fa-IR">
                <a:cs typeface="B Nazanin" panose="00000400000000000000" pitchFamily="2" charset="-78"/>
              </a:rPr>
              <a:t>اين مقدار فاصله ميان مدل طراحي شـده بـراي انـدازه گيـري مفهـوم و مـدل داراي اعتبار را نشان ميدهد. هر قدر اين عدد كوچك تر باشد، مدل طراحي شده اعتبار بيشتري دارد . </a:t>
            </a:r>
            <a:endParaRPr lang="fa-IR" smtClean="0">
              <a:cs typeface="B Nazanin" panose="00000400000000000000" pitchFamily="2" charset="-78"/>
            </a:endParaRPr>
          </a:p>
          <a:p>
            <a:pPr algn="just"/>
            <a:r>
              <a:rPr lang="fa-IR" b="1" smtClean="0">
                <a:solidFill>
                  <a:srgbClr val="FF0000"/>
                </a:solidFill>
                <a:cs typeface="B Nazanin" panose="00000400000000000000" pitchFamily="2" charset="-78"/>
              </a:rPr>
              <a:t> </a:t>
            </a:r>
            <a:r>
              <a:rPr lang="fa-IR" b="1">
                <a:solidFill>
                  <a:srgbClr val="FF0000"/>
                </a:solidFill>
                <a:cs typeface="B Nazanin" panose="00000400000000000000" pitchFamily="2" charset="-78"/>
              </a:rPr>
              <a:t>مقدار آماره ريشة ميانگين توان دوم خطاي تقريب </a:t>
            </a:r>
            <a:r>
              <a:rPr lang="fa-IR">
                <a:cs typeface="B Nazanin" panose="00000400000000000000" pitchFamily="2" charset="-78"/>
              </a:rPr>
              <a:t>برابر با 0/08 و در حد قابل قبول اسـت، شـاخص </a:t>
            </a:r>
            <a:r>
              <a:rPr lang="fa-IR" smtClean="0">
                <a:cs typeface="B Nazanin" panose="00000400000000000000" pitchFamily="2" charset="-78"/>
              </a:rPr>
              <a:t>نيكويي </a:t>
            </a:r>
            <a:r>
              <a:rPr lang="fa-IR">
                <a:cs typeface="B Nazanin" panose="00000400000000000000" pitchFamily="2" charset="-78"/>
              </a:rPr>
              <a:t>برازش </a:t>
            </a:r>
            <a:r>
              <a:rPr lang="fa-IR" smtClean="0">
                <a:cs typeface="B Nazanin" panose="00000400000000000000" pitchFamily="2" charset="-78"/>
              </a:rPr>
              <a:t>برابر </a:t>
            </a:r>
            <a:r>
              <a:rPr lang="fa-IR">
                <a:cs typeface="B Nazanin" panose="00000400000000000000" pitchFamily="2" charset="-78"/>
              </a:rPr>
              <a:t>با </a:t>
            </a:r>
            <a:r>
              <a:rPr lang="fa-IR" smtClean="0">
                <a:cs typeface="B Nazanin" panose="00000400000000000000" pitchFamily="2" charset="-78"/>
              </a:rPr>
              <a:t>0/79، </a:t>
            </a:r>
            <a:r>
              <a:rPr lang="fa-IR">
                <a:cs typeface="B Nazanin" panose="00000400000000000000" pitchFamily="2" charset="-78"/>
              </a:rPr>
              <a:t>شاخص نيكويي برازش اصلاح شده برابر بـا </a:t>
            </a:r>
            <a:r>
              <a:rPr lang="fa-IR" smtClean="0">
                <a:cs typeface="B Nazanin" panose="00000400000000000000" pitchFamily="2" charset="-78"/>
              </a:rPr>
              <a:t>0/75، </a:t>
            </a:r>
            <a:r>
              <a:rPr lang="fa-IR">
                <a:cs typeface="B Nazanin" panose="00000400000000000000" pitchFamily="2" charset="-78"/>
              </a:rPr>
              <a:t>شـاخص بـرازش </a:t>
            </a:r>
            <a:r>
              <a:rPr lang="fa-IR" smtClean="0">
                <a:cs typeface="B Nazanin" panose="00000400000000000000" pitchFamily="2" charset="-78"/>
              </a:rPr>
              <a:t>تطبيقي </a:t>
            </a:r>
            <a:r>
              <a:rPr lang="fa-IR">
                <a:cs typeface="B Nazanin" panose="00000400000000000000" pitchFamily="2" charset="-78"/>
              </a:rPr>
              <a:t>برابر با 0/91 و در حد مطلوب </a:t>
            </a:r>
            <a:r>
              <a:rPr lang="fa-IR" smtClean="0">
                <a:cs typeface="B Nazanin" panose="00000400000000000000" pitchFamily="2" charset="-78"/>
              </a:rPr>
              <a:t>است. </a:t>
            </a:r>
            <a:r>
              <a:rPr lang="fa-IR">
                <a:cs typeface="B Nazanin" panose="00000400000000000000" pitchFamily="2" charset="-78"/>
              </a:rPr>
              <a:t>براي سنجش پايايي ابزار، از روش همسازي دروني استفاده </a:t>
            </a:r>
            <a:r>
              <a:rPr lang="fa-IR" smtClean="0">
                <a:cs typeface="B Nazanin" panose="00000400000000000000" pitchFamily="2" charset="-78"/>
              </a:rPr>
              <a:t>شد </a:t>
            </a:r>
            <a:r>
              <a:rPr lang="fa-IR">
                <a:cs typeface="B Nazanin" panose="00000400000000000000" pitchFamily="2" charset="-78"/>
              </a:rPr>
              <a:t>كـه </a:t>
            </a:r>
            <a:r>
              <a:rPr lang="fa-IR" smtClean="0">
                <a:cs typeface="B Nazanin" panose="00000400000000000000" pitchFamily="2" charset="-78"/>
              </a:rPr>
              <a:t>نتايج </a:t>
            </a:r>
            <a:r>
              <a:rPr lang="fa-IR">
                <a:cs typeface="B Nazanin" panose="00000400000000000000" pitchFamily="2" charset="-78"/>
              </a:rPr>
              <a:t>ضـريب حاصـله </a:t>
            </a:r>
            <a:r>
              <a:rPr lang="fa-IR" smtClean="0">
                <a:cs typeface="B Nazanin" panose="00000400000000000000" pitchFamily="2" charset="-78"/>
              </a:rPr>
              <a:t>(آلفـاي </a:t>
            </a:r>
            <a:r>
              <a:rPr lang="fa-IR">
                <a:cs typeface="B Nazanin" panose="00000400000000000000" pitchFamily="2" charset="-78"/>
              </a:rPr>
              <a:t>كرونباخ) به شرح زير است :</a:t>
            </a:r>
          </a:p>
        </p:txBody>
      </p:sp>
    </p:spTree>
    <p:extLst>
      <p:ext uri="{BB962C8B-B14F-4D97-AF65-F5344CB8AC3E}">
        <p14:creationId xmlns:p14="http://schemas.microsoft.com/office/powerpoint/2010/main" val="1775538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براي سنجش پايايي ابزار، از روش همسازي دروني استفاده شـد، كـه نتـايج ضـريب حاصـله ( آلفـاي كرونباخ) به شرح زير است :</a:t>
            </a:r>
          </a:p>
        </p:txBody>
      </p:sp>
    </p:spTree>
    <p:extLst>
      <p:ext uri="{BB962C8B-B14F-4D97-AF65-F5344CB8AC3E}">
        <p14:creationId xmlns:p14="http://schemas.microsoft.com/office/powerpoint/2010/main" val="25961602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1690688"/>
            <a:ext cx="10885471" cy="4469349"/>
          </a:xfrm>
          <a:prstGeom prst="rect">
            <a:avLst/>
          </a:prstGeom>
        </p:spPr>
      </p:pic>
    </p:spTree>
    <p:extLst>
      <p:ext uri="{BB962C8B-B14F-4D97-AF65-F5344CB8AC3E}">
        <p14:creationId xmlns:p14="http://schemas.microsoft.com/office/powerpoint/2010/main" val="151585274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365125"/>
            <a:ext cx="10515600" cy="5806716"/>
          </a:xfrm>
          <a:prstGeom prst="rect">
            <a:avLst/>
          </a:prstGeom>
        </p:spPr>
      </p:pic>
    </p:spTree>
    <p:extLst>
      <p:ext uri="{BB962C8B-B14F-4D97-AF65-F5344CB8AC3E}">
        <p14:creationId xmlns:p14="http://schemas.microsoft.com/office/powerpoint/2010/main" val="292748615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توصيف </a:t>
            </a:r>
            <a:r>
              <a:rPr lang="fa-IR" smtClean="0">
                <a:cs typeface="B Nazanin" panose="00000400000000000000" pitchFamily="2" charset="-78"/>
              </a:rPr>
              <a:t>مطابق جدول (3) در </a:t>
            </a:r>
            <a:r>
              <a:rPr lang="fa-IR">
                <a:cs typeface="B Nazanin" panose="00000400000000000000" pitchFamily="2" charset="-78"/>
              </a:rPr>
              <a:t>زمينه جنسيت بيشترين تعداد افراد </a:t>
            </a:r>
            <a:r>
              <a:rPr lang="fa-IR" smtClean="0">
                <a:cs typeface="B Nazanin" panose="00000400000000000000" pitchFamily="2" charset="-78"/>
              </a:rPr>
              <a:t>نمونه (</a:t>
            </a:r>
            <a:r>
              <a:rPr lang="fa-IR">
                <a:cs typeface="B Nazanin" panose="00000400000000000000" pitchFamily="2" charset="-78"/>
              </a:rPr>
              <a:t>55 </a:t>
            </a:r>
            <a:r>
              <a:rPr lang="fa-IR" smtClean="0">
                <a:cs typeface="B Nazanin" panose="00000400000000000000" pitchFamily="2" charset="-78"/>
              </a:rPr>
              <a:t>درصد) </a:t>
            </a:r>
            <a:r>
              <a:rPr lang="fa-IR">
                <a:cs typeface="B Nazanin" panose="00000400000000000000" pitchFamily="2" charset="-78"/>
              </a:rPr>
              <a:t>زن </a:t>
            </a:r>
            <a:r>
              <a:rPr lang="fa-IR" smtClean="0">
                <a:cs typeface="B Nazanin" panose="00000400000000000000" pitchFamily="2" charset="-78"/>
              </a:rPr>
              <a:t>بودنـد. </a:t>
            </a:r>
            <a:r>
              <a:rPr lang="fa-IR">
                <a:cs typeface="B Nazanin" panose="00000400000000000000" pitchFamily="2" charset="-78"/>
              </a:rPr>
              <a:t>همچنـين در زمينـه تأهل و مقطع تحصيلي به ترتيب بيشترين افـراد نمونـه </a:t>
            </a:r>
            <a:r>
              <a:rPr lang="fa-IR" smtClean="0">
                <a:cs typeface="B Nazanin" panose="00000400000000000000" pitchFamily="2" charset="-78"/>
              </a:rPr>
              <a:t>مجـرد 84/5 درصـد، </a:t>
            </a:r>
            <a:r>
              <a:rPr lang="fa-IR">
                <a:cs typeface="B Nazanin" panose="00000400000000000000" pitchFamily="2" charset="-78"/>
              </a:rPr>
              <a:t>كارشناسـي (67 </a:t>
            </a:r>
            <a:r>
              <a:rPr lang="fa-IR" smtClean="0">
                <a:cs typeface="B Nazanin" panose="00000400000000000000" pitchFamily="2" charset="-78"/>
              </a:rPr>
              <a:t>درصـد) </a:t>
            </a:r>
            <a:r>
              <a:rPr lang="fa-IR">
                <a:cs typeface="B Nazanin" panose="00000400000000000000" pitchFamily="2" charset="-78"/>
              </a:rPr>
              <a:t>بودند. افراد غيرشاغل با </a:t>
            </a:r>
            <a:r>
              <a:rPr lang="fa-IR" smtClean="0">
                <a:cs typeface="B Nazanin" panose="00000400000000000000" pitchFamily="2" charset="-78"/>
              </a:rPr>
              <a:t>(90 درصد) </a:t>
            </a:r>
            <a:r>
              <a:rPr lang="fa-IR">
                <a:cs typeface="B Nazanin" panose="00000400000000000000" pitchFamily="2" charset="-78"/>
              </a:rPr>
              <a:t>بيشترين افراد را در زمينة وضعيت شـغلي تـشكيل مـي </a:t>
            </a:r>
            <a:r>
              <a:rPr lang="fa-IR" smtClean="0">
                <a:cs typeface="B Nazanin" panose="00000400000000000000" pitchFamily="2" charset="-78"/>
              </a:rPr>
              <a:t>دادنـد. 55 </a:t>
            </a:r>
            <a:r>
              <a:rPr lang="fa-IR">
                <a:cs typeface="B Nazanin" panose="00000400000000000000" pitchFamily="2" charset="-78"/>
              </a:rPr>
              <a:t>درصد از افراد </a:t>
            </a:r>
            <a:r>
              <a:rPr lang="fa-IR" smtClean="0">
                <a:cs typeface="B Nazanin" panose="00000400000000000000" pitchFamily="2" charset="-78"/>
              </a:rPr>
              <a:t>نمونه </a:t>
            </a:r>
            <a:r>
              <a:rPr lang="fa-IR">
                <a:cs typeface="B Nazanin" panose="00000400000000000000" pitchFamily="2" charset="-78"/>
              </a:rPr>
              <a:t>بومي و بقيه غيربومي (خوابگاهي و غيرخوابگاهي ) بودند. همچنين بيـشترين افـراد نمونه متعلـق بـه دانـشكده فنـي </a:t>
            </a:r>
            <a:r>
              <a:rPr lang="fa-IR" smtClean="0">
                <a:cs typeface="B Nazanin" panose="00000400000000000000" pitchFamily="2" charset="-78"/>
              </a:rPr>
              <a:t>و مهندسـي (20/7 درصـد) و </a:t>
            </a:r>
            <a:r>
              <a:rPr lang="fa-IR">
                <a:cs typeface="B Nazanin" panose="00000400000000000000" pitchFamily="2" charset="-78"/>
              </a:rPr>
              <a:t>كمتـرين آن متعلـق بـه دانـشكده منـابع - طبيعي </a:t>
            </a:r>
            <a:r>
              <a:rPr lang="fa-IR" smtClean="0">
                <a:cs typeface="B Nazanin" panose="00000400000000000000" pitchFamily="2" charset="-78"/>
              </a:rPr>
              <a:t>(2/8 درصد</a:t>
            </a:r>
            <a:r>
              <a:rPr lang="fa-IR">
                <a:cs typeface="B Nazanin" panose="00000400000000000000" pitchFamily="2" charset="-78"/>
              </a:rPr>
              <a:t>) ميباشد. در زمينه سال ورود به دانشگاه بيشترين و كمترين افـراد نمونـه بـه ترتيـب مربوط به سال </a:t>
            </a:r>
            <a:r>
              <a:rPr lang="fa-IR" smtClean="0">
                <a:cs typeface="B Nazanin" panose="00000400000000000000" pitchFamily="2" charset="-78"/>
              </a:rPr>
              <a:t>1389 با (25/9 درصد) </a:t>
            </a:r>
            <a:r>
              <a:rPr lang="fa-IR">
                <a:cs typeface="B Nazanin" panose="00000400000000000000" pitchFamily="2" charset="-78"/>
              </a:rPr>
              <a:t>و سال </a:t>
            </a:r>
            <a:r>
              <a:rPr lang="fa-IR" smtClean="0">
                <a:cs typeface="B Nazanin" panose="00000400000000000000" pitchFamily="2" charset="-78"/>
              </a:rPr>
              <a:t>1384 با (1/6) مي باشـد. </a:t>
            </a:r>
            <a:r>
              <a:rPr lang="fa-IR">
                <a:cs typeface="B Nazanin" panose="00000400000000000000" pitchFamily="2" charset="-78"/>
              </a:rPr>
              <a:t>در نهايـت، </a:t>
            </a:r>
            <a:r>
              <a:rPr lang="fa-IR" smtClean="0">
                <a:cs typeface="B Nazanin" panose="00000400000000000000" pitchFamily="2" charset="-78"/>
              </a:rPr>
              <a:t>2/72 </a:t>
            </a:r>
            <a:r>
              <a:rPr lang="fa-IR">
                <a:cs typeface="B Nazanin" panose="00000400000000000000" pitchFamily="2" charset="-78"/>
              </a:rPr>
              <a:t>درصـد از افـراد </a:t>
            </a:r>
            <a:r>
              <a:rPr lang="fa-IR" smtClean="0">
                <a:cs typeface="B Nazanin" panose="00000400000000000000" pitchFamily="2" charset="-78"/>
              </a:rPr>
              <a:t>حجم نمونه </a:t>
            </a:r>
            <a:r>
              <a:rPr lang="fa-IR">
                <a:cs typeface="B Nazanin" panose="00000400000000000000" pitchFamily="2" charset="-78"/>
              </a:rPr>
              <a:t>را </a:t>
            </a:r>
            <a:r>
              <a:rPr lang="fa-IR" smtClean="0">
                <a:cs typeface="B Nazanin" panose="00000400000000000000" pitchFamily="2" charset="-78"/>
              </a:rPr>
              <a:t>نوبت روزانه </a:t>
            </a:r>
            <a:r>
              <a:rPr lang="fa-IR">
                <a:cs typeface="B Nazanin" panose="00000400000000000000" pitchFamily="2" charset="-78"/>
              </a:rPr>
              <a:t>و </a:t>
            </a:r>
            <a:r>
              <a:rPr lang="fa-IR" smtClean="0">
                <a:cs typeface="B Nazanin" panose="00000400000000000000" pitchFamily="2" charset="-78"/>
              </a:rPr>
              <a:t>27/8 </a:t>
            </a:r>
            <a:r>
              <a:rPr lang="fa-IR">
                <a:cs typeface="B Nazanin" panose="00000400000000000000" pitchFamily="2" charset="-78"/>
              </a:rPr>
              <a:t>درصد آنها را </a:t>
            </a:r>
            <a:r>
              <a:rPr lang="fa-IR" smtClean="0">
                <a:cs typeface="B Nazanin" panose="00000400000000000000" pitchFamily="2" charset="-78"/>
              </a:rPr>
              <a:t>نوبت شبانه تشكيل دادند</a:t>
            </a:r>
            <a:endParaRPr lang="fa-IR">
              <a:cs typeface="B Nazanin" panose="00000400000000000000" pitchFamily="2" charset="-78"/>
            </a:endParaRPr>
          </a:p>
        </p:txBody>
      </p:sp>
    </p:spTree>
    <p:extLst>
      <p:ext uri="{BB962C8B-B14F-4D97-AF65-F5344CB8AC3E}">
        <p14:creationId xmlns:p14="http://schemas.microsoft.com/office/powerpoint/2010/main" val="7784101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a:cs typeface="B Nazanin" panose="00000400000000000000" pitchFamily="2" charset="-78"/>
              </a:rPr>
              <a:t>عوامل مرتبط با </a:t>
            </a:r>
            <a:r>
              <a:rPr lang="fa-IR" smtClean="0">
                <a:cs typeface="B Nazanin" panose="00000400000000000000" pitchFamily="2" charset="-78"/>
              </a:rPr>
              <a:t>انگيزه تحصيلي </a:t>
            </a:r>
            <a:r>
              <a:rPr lang="fa-IR">
                <a:cs typeface="B Nazanin" panose="00000400000000000000" pitchFamily="2" charset="-78"/>
              </a:rPr>
              <a:t>مطابق با جدول شماره </a:t>
            </a:r>
            <a:r>
              <a:rPr lang="fa-IR" smtClean="0">
                <a:cs typeface="B Nazanin" panose="00000400000000000000" pitchFamily="2" charset="-78"/>
              </a:rPr>
              <a:t>(4) بين </a:t>
            </a:r>
            <a:r>
              <a:rPr lang="fa-IR">
                <a:cs typeface="B Nazanin" panose="00000400000000000000" pitchFamily="2" charset="-78"/>
              </a:rPr>
              <a:t>جنسيت، وضعيت تأهل، وضعيت اشتغال، وضعيت سـكونت، سـال ورود به دانشگاه و نوبت ورود (شبانه و </a:t>
            </a:r>
            <a:r>
              <a:rPr lang="fa-IR" smtClean="0">
                <a:cs typeface="B Nazanin" panose="00000400000000000000" pitchFamily="2" charset="-78"/>
              </a:rPr>
              <a:t>روزانه) </a:t>
            </a:r>
            <a:r>
              <a:rPr lang="fa-IR">
                <a:cs typeface="B Nazanin" panose="00000400000000000000" pitchFamily="2" charset="-78"/>
              </a:rPr>
              <a:t>با ميزان انگيزة تحصيلي رابطة معني داري وجـود </a:t>
            </a:r>
            <a:r>
              <a:rPr lang="fa-IR" smtClean="0">
                <a:cs typeface="B Nazanin" panose="00000400000000000000" pitchFamily="2" charset="-78"/>
              </a:rPr>
              <a:t>نداشـت. </a:t>
            </a:r>
            <a:r>
              <a:rPr lang="fa-IR">
                <a:cs typeface="B Nazanin" panose="00000400000000000000" pitchFamily="2" charset="-78"/>
              </a:rPr>
              <a:t>امـا اگر سطح معني داري مقطع تحصيلي را با </a:t>
            </a:r>
            <a:r>
              <a:rPr lang="fa-IR" smtClean="0">
                <a:cs typeface="B Nazanin" panose="00000400000000000000" pitchFamily="2" charset="-78"/>
              </a:rPr>
              <a:t>انگيزة تحصيلي </a:t>
            </a:r>
            <a:r>
              <a:rPr lang="fa-IR">
                <a:cs typeface="B Nazanin" panose="00000400000000000000" pitchFamily="2" charset="-78"/>
              </a:rPr>
              <a:t>در حد </a:t>
            </a:r>
            <a:r>
              <a:rPr lang="fa-IR" smtClean="0">
                <a:cs typeface="B Nazanin" panose="00000400000000000000" pitchFamily="2" charset="-78"/>
              </a:rPr>
              <a:t>قابل قبول </a:t>
            </a:r>
            <a:r>
              <a:rPr lang="fa-IR">
                <a:cs typeface="B Nazanin" panose="00000400000000000000" pitchFamily="2" charset="-78"/>
              </a:rPr>
              <a:t>بدانيم به اين نتيجه مـي رسـيم كه ميزان انگيزه تحصيلي دانشجويان كارشناسي ارشد و دكتري بـا </a:t>
            </a:r>
            <a:r>
              <a:rPr lang="fa-IR" smtClean="0">
                <a:cs typeface="B Nazanin" panose="00000400000000000000" pitchFamily="2" charset="-78"/>
              </a:rPr>
              <a:t>ميـانگين 65/32 </a:t>
            </a:r>
            <a:r>
              <a:rPr lang="fa-IR">
                <a:cs typeface="B Nazanin" panose="00000400000000000000" pitchFamily="2" charset="-78"/>
              </a:rPr>
              <a:t>بـالاتر از دانـشجويان كارشناسي با ميانگين </a:t>
            </a:r>
            <a:r>
              <a:rPr lang="fa-IR" smtClean="0">
                <a:cs typeface="B Nazanin" panose="00000400000000000000" pitchFamily="2" charset="-78"/>
              </a:rPr>
              <a:t>62/19 </a:t>
            </a:r>
            <a:r>
              <a:rPr lang="fa-IR">
                <a:cs typeface="B Nazanin" panose="00000400000000000000" pitchFamily="2" charset="-78"/>
              </a:rPr>
              <a:t>است . همچنين تفاوت انگيزه در برخي دانشكده هـا معنـي دار شـده اسـت كه در آن دانشجويان دانشكده هاي آمار و رياضي و الهيات نسبت به اكثر دانـشكده هـا انگيـزة تحـصيلي پاييني را نشان ميدهند . </a:t>
            </a:r>
          </a:p>
        </p:txBody>
      </p:sp>
    </p:spTree>
    <p:extLst>
      <p:ext uri="{BB962C8B-B14F-4D97-AF65-F5344CB8AC3E}">
        <p14:creationId xmlns:p14="http://schemas.microsoft.com/office/powerpoint/2010/main" val="18641179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همچنين بيشتر پاسخگويان (43/3درصد) داراي معدل كل بـين 16 تـا كمتـر از 18 و در زمينـه سـن، ميانگين سن افراد نمونه 22/42 سال بوده و بيشترين فراواني سن به 21 سال مربوط مي شـود </a:t>
            </a:r>
            <a:r>
              <a:rPr lang="fa-IR" smtClean="0">
                <a:cs typeface="B Nazanin" panose="00000400000000000000" pitchFamily="2" charset="-78"/>
              </a:rPr>
              <a:t>و </a:t>
            </a:r>
            <a:r>
              <a:rPr lang="fa-IR">
                <a:cs typeface="B Nazanin" panose="00000400000000000000" pitchFamily="2" charset="-78"/>
              </a:rPr>
              <a:t>در زمينـة گروههاي مرجع، اساتيد و دانشجويان مقاطع بـالاتر، بـراي دانـشجويان از بيـشترين توجـه برخـوردار بودند. توصيف متغير وابسته </a:t>
            </a:r>
            <a:r>
              <a:rPr lang="fa-IR" smtClean="0">
                <a:cs typeface="B Nazanin" panose="00000400000000000000" pitchFamily="2" charset="-78"/>
              </a:rPr>
              <a:t>جدول </a:t>
            </a:r>
            <a:r>
              <a:rPr lang="fa-IR">
                <a:cs typeface="B Nazanin" panose="00000400000000000000" pitchFamily="2" charset="-78"/>
              </a:rPr>
              <a:t>(4) آماره هاي توصـيفي انگيزة تحـصيلي بـه همـراه ابعاد سه گاـه آن را نشان مي </a:t>
            </a:r>
            <a:r>
              <a:rPr lang="fa-IR" smtClean="0">
                <a:cs typeface="B Nazanin" panose="00000400000000000000" pitchFamily="2" charset="-78"/>
              </a:rPr>
              <a:t>دهد.</a:t>
            </a:r>
            <a:endParaRPr lang="fa-IR">
              <a:cs typeface="B Nazanin" panose="00000400000000000000" pitchFamily="2" charset="-78"/>
            </a:endParaRPr>
          </a:p>
          <a:p>
            <a:endParaRPr lang="fa-IR"/>
          </a:p>
        </p:txBody>
      </p:sp>
    </p:spTree>
    <p:extLst>
      <p:ext uri="{BB962C8B-B14F-4D97-AF65-F5344CB8AC3E}">
        <p14:creationId xmlns:p14="http://schemas.microsoft.com/office/powerpoint/2010/main" val="10504146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1" y="438907"/>
            <a:ext cx="10515600" cy="5243549"/>
          </a:xfrm>
          <a:prstGeom prst="rect">
            <a:avLst/>
          </a:prstGeom>
        </p:spPr>
      </p:pic>
    </p:spTree>
    <p:extLst>
      <p:ext uri="{BB962C8B-B14F-4D97-AF65-F5344CB8AC3E}">
        <p14:creationId xmlns:p14="http://schemas.microsoft.com/office/powerpoint/2010/main" val="34232464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جدول </a:t>
            </a:r>
            <a:r>
              <a:rPr lang="fa-IR" smtClean="0">
                <a:cs typeface="B Nazanin" panose="00000400000000000000" pitchFamily="2" charset="-78"/>
              </a:rPr>
              <a:t>(4) سه </a:t>
            </a:r>
            <a:r>
              <a:rPr lang="fa-IR">
                <a:cs typeface="B Nazanin" panose="00000400000000000000" pitchFamily="2" charset="-78"/>
              </a:rPr>
              <a:t>بعد كلي </a:t>
            </a:r>
            <a:r>
              <a:rPr lang="fa-IR" smtClean="0">
                <a:cs typeface="B Nazanin" panose="00000400000000000000" pitchFamily="2" charset="-78"/>
              </a:rPr>
              <a:t>انگيزة تحصيلي </a:t>
            </a:r>
            <a:r>
              <a:rPr lang="fa-IR">
                <a:cs typeface="B Nazanin" panose="00000400000000000000" pitchFamily="2" charset="-78"/>
              </a:rPr>
              <a:t>و ميزان كلي </a:t>
            </a:r>
            <a:r>
              <a:rPr lang="fa-IR" smtClean="0">
                <a:cs typeface="B Nazanin" panose="00000400000000000000" pitchFamily="2" charset="-78"/>
              </a:rPr>
              <a:t>انگيزة تحصيلي </a:t>
            </a:r>
            <a:r>
              <a:rPr lang="fa-IR">
                <a:cs typeface="B Nazanin" panose="00000400000000000000" pitchFamily="2" charset="-78"/>
              </a:rPr>
              <a:t>را نشان مي دهـد </a:t>
            </a:r>
            <a:r>
              <a:rPr lang="fa-IR" smtClean="0">
                <a:cs typeface="B Nazanin" panose="00000400000000000000" pitchFamily="2" charset="-78"/>
              </a:rPr>
              <a:t>«</a:t>
            </a:r>
            <a:r>
              <a:rPr lang="fa-IR" b="1" smtClean="0">
                <a:solidFill>
                  <a:srgbClr val="FF0000"/>
                </a:solidFill>
                <a:cs typeface="B Nazanin" panose="00000400000000000000" pitchFamily="2" charset="-78"/>
              </a:rPr>
              <a:t>انگيـزه بيرونـي</a:t>
            </a:r>
            <a:r>
              <a:rPr lang="fa-IR" smtClean="0">
                <a:cs typeface="B Nazanin" panose="00000400000000000000" pitchFamily="2" charset="-78"/>
              </a:rPr>
              <a:t>» </a:t>
            </a:r>
            <a:r>
              <a:rPr lang="fa-IR">
                <a:cs typeface="B Nazanin" panose="00000400000000000000" pitchFamily="2" charset="-78"/>
              </a:rPr>
              <a:t>نسبت به اين سه بعد از بيشترين اهميت در ميان دانشجويان برخوردار است كـه بـا توجـه بـه ميـانگين </a:t>
            </a:r>
            <a:r>
              <a:rPr lang="fa-IR" smtClean="0">
                <a:cs typeface="B Nazanin" panose="00000400000000000000" pitchFamily="2" charset="-78"/>
              </a:rPr>
              <a:t>65/8 و </a:t>
            </a:r>
            <a:r>
              <a:rPr lang="fa-IR">
                <a:cs typeface="B Nazanin" panose="00000400000000000000" pitchFamily="2" charset="-78"/>
              </a:rPr>
              <a:t>معناداري </a:t>
            </a:r>
            <a:r>
              <a:rPr lang="fa-IR" smtClean="0">
                <a:cs typeface="B Nazanin" panose="00000400000000000000" pitchFamily="2" charset="-78"/>
              </a:rPr>
              <a:t>آزمون </a:t>
            </a:r>
            <a:r>
              <a:rPr lang="en-US" smtClean="0">
                <a:cs typeface="B Nazanin" panose="00000400000000000000" pitchFamily="2" charset="-78"/>
              </a:rPr>
              <a:t> t</a:t>
            </a:r>
            <a:r>
              <a:rPr lang="fa-IR" smtClean="0">
                <a:cs typeface="B Nazanin" panose="00000400000000000000" pitchFamily="2" charset="-78"/>
              </a:rPr>
              <a:t> قابليت </a:t>
            </a:r>
            <a:r>
              <a:rPr lang="fa-IR">
                <a:cs typeface="B Nazanin" panose="00000400000000000000" pitchFamily="2" charset="-78"/>
              </a:rPr>
              <a:t>تعميم به جامعة آماري را داراست </a:t>
            </a:r>
            <a:r>
              <a:rPr lang="fa-IR" smtClean="0">
                <a:cs typeface="B Nazanin" panose="00000400000000000000" pitchFamily="2" charset="-78"/>
              </a:rPr>
              <a:t>و </a:t>
            </a:r>
            <a:r>
              <a:rPr lang="fa-IR">
                <a:cs typeface="B Nazanin" panose="00000400000000000000" pitchFamily="2" charset="-78"/>
              </a:rPr>
              <a:t>ايـن نـشان مـي دهـد كـه ميـزان «</a:t>
            </a:r>
            <a:r>
              <a:rPr lang="fa-IR" b="1" smtClean="0">
                <a:solidFill>
                  <a:srgbClr val="FF0000"/>
                </a:solidFill>
                <a:cs typeface="B Nazanin" panose="00000400000000000000" pitchFamily="2" charset="-78"/>
              </a:rPr>
              <a:t>انگيزه بيروني</a:t>
            </a:r>
            <a:r>
              <a:rPr lang="fa-IR">
                <a:cs typeface="B Nazanin" panose="00000400000000000000" pitchFamily="2" charset="-78"/>
              </a:rPr>
              <a:t>» بـه خـصوص در دو بعـد دسـتيابي بـه پـاداش و وابـستگي اجتمـاعي از ارزش بـالاي برخوردار </a:t>
            </a:r>
            <a:r>
              <a:rPr lang="fa-IR" smtClean="0">
                <a:cs typeface="B Nazanin" panose="00000400000000000000" pitchFamily="2" charset="-78"/>
              </a:rPr>
              <a:t>است. </a:t>
            </a:r>
            <a:r>
              <a:rPr lang="fa-IR">
                <a:cs typeface="B Nazanin" panose="00000400000000000000" pitchFamily="2" charset="-78"/>
              </a:rPr>
              <a:t>بعد از انگيزه بيروني، «</a:t>
            </a:r>
            <a:r>
              <a:rPr lang="fa-IR" b="1">
                <a:solidFill>
                  <a:srgbClr val="FF0000"/>
                </a:solidFill>
                <a:cs typeface="B Nazanin" panose="00000400000000000000" pitchFamily="2" charset="-78"/>
              </a:rPr>
              <a:t>خودپنداره</a:t>
            </a:r>
            <a:r>
              <a:rPr lang="fa-IR">
                <a:cs typeface="B Nazanin" panose="00000400000000000000" pitchFamily="2" charset="-78"/>
              </a:rPr>
              <a:t>» در درجة دوم اهميت قرار مي گيرد(بـا </a:t>
            </a:r>
            <a:r>
              <a:rPr lang="fa-IR" smtClean="0">
                <a:cs typeface="B Nazanin" panose="00000400000000000000" pitchFamily="2" charset="-78"/>
              </a:rPr>
              <a:t>ميـانگين 64)، كه </a:t>
            </a:r>
            <a:r>
              <a:rPr lang="fa-IR">
                <a:cs typeface="B Nazanin" panose="00000400000000000000" pitchFamily="2" charset="-78"/>
              </a:rPr>
              <a:t>در ميان ابعادخودپنداره، هدفمداري از نمرة بـالاتري برخـوردار بـوده </a:t>
            </a:r>
            <a:r>
              <a:rPr lang="fa-IR" smtClean="0">
                <a:cs typeface="B Nazanin" panose="00000400000000000000" pitchFamily="2" charset="-78"/>
              </a:rPr>
              <a:t>اسـت. </a:t>
            </a:r>
            <a:r>
              <a:rPr lang="fa-IR">
                <a:cs typeface="B Nazanin" panose="00000400000000000000" pitchFamily="2" charset="-78"/>
              </a:rPr>
              <a:t>و در نهايـت «انگيـزه - </a:t>
            </a:r>
            <a:r>
              <a:rPr lang="fa-IR" smtClean="0">
                <a:cs typeface="B Nazanin" panose="00000400000000000000" pitchFamily="2" charset="-78"/>
              </a:rPr>
              <a:t>دروني» (با </a:t>
            </a:r>
            <a:r>
              <a:rPr lang="fa-IR">
                <a:cs typeface="B Nazanin" panose="00000400000000000000" pitchFamily="2" charset="-78"/>
              </a:rPr>
              <a:t>ميانگين </a:t>
            </a:r>
            <a:r>
              <a:rPr lang="fa-IR" smtClean="0">
                <a:cs typeface="B Nazanin" panose="00000400000000000000" pitchFamily="2" charset="-78"/>
              </a:rPr>
              <a:t> 62/6) از </a:t>
            </a:r>
            <a:r>
              <a:rPr lang="fa-IR">
                <a:cs typeface="B Nazanin" panose="00000400000000000000" pitchFamily="2" charset="-78"/>
              </a:rPr>
              <a:t>ميزان كمتري در نزد دانشجويان برخوردار است</a:t>
            </a:r>
          </a:p>
        </p:txBody>
      </p:sp>
    </p:spTree>
    <p:extLst>
      <p:ext uri="{BB962C8B-B14F-4D97-AF65-F5344CB8AC3E}">
        <p14:creationId xmlns:p14="http://schemas.microsoft.com/office/powerpoint/2010/main" val="27304485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ميانگين كلي </a:t>
            </a:r>
            <a:r>
              <a:rPr lang="fa-IR" smtClean="0">
                <a:cs typeface="B Nazanin" panose="00000400000000000000" pitchFamily="2" charset="-78"/>
              </a:rPr>
              <a:t>«</a:t>
            </a:r>
            <a:r>
              <a:rPr lang="fa-IR" b="1" smtClean="0">
                <a:solidFill>
                  <a:srgbClr val="FF0000"/>
                </a:solidFill>
                <a:cs typeface="B Nazanin" panose="00000400000000000000" pitchFamily="2" charset="-78"/>
              </a:rPr>
              <a:t>انگيزةتحصيلي</a:t>
            </a:r>
            <a:r>
              <a:rPr lang="fa-IR" smtClean="0">
                <a:cs typeface="B Nazanin" panose="00000400000000000000" pitchFamily="2" charset="-78"/>
              </a:rPr>
              <a:t>» </a:t>
            </a:r>
            <a:r>
              <a:rPr lang="fa-IR">
                <a:cs typeface="B Nazanin" panose="00000400000000000000" pitchFamily="2" charset="-78"/>
              </a:rPr>
              <a:t>در بازه 0 تا 100 برابر با </a:t>
            </a:r>
            <a:r>
              <a:rPr lang="fa-IR" smtClean="0">
                <a:cs typeface="B Nazanin" panose="00000400000000000000" pitchFamily="2" charset="-78"/>
              </a:rPr>
              <a:t>63/2 </a:t>
            </a:r>
            <a:r>
              <a:rPr lang="fa-IR">
                <a:cs typeface="B Nazanin" panose="00000400000000000000" pitchFamily="2" charset="-78"/>
              </a:rPr>
              <a:t>است، كـه بـا توجـه بـه آزمـون </a:t>
            </a:r>
            <a:r>
              <a:rPr lang="en-US">
                <a:cs typeface="B Nazanin" panose="00000400000000000000" pitchFamily="2" charset="-78"/>
              </a:rPr>
              <a:t>t </a:t>
            </a:r>
            <a:r>
              <a:rPr lang="fa-IR" smtClean="0">
                <a:cs typeface="B Nazanin" panose="00000400000000000000" pitchFamily="2" charset="-78"/>
              </a:rPr>
              <a:t> و </a:t>
            </a:r>
            <a:r>
              <a:rPr lang="fa-IR">
                <a:cs typeface="B Nazanin" panose="00000400000000000000" pitchFamily="2" charset="-78"/>
              </a:rPr>
              <a:t>سطح معناداري بالاتر از </a:t>
            </a:r>
            <a:r>
              <a:rPr lang="fa-IR" smtClean="0">
                <a:cs typeface="B Nazanin" panose="00000400000000000000" pitchFamily="2" charset="-78"/>
              </a:rPr>
              <a:t>حد متوسط </a:t>
            </a:r>
            <a:r>
              <a:rPr lang="fa-IR">
                <a:cs typeface="B Nazanin" panose="00000400000000000000" pitchFamily="2" charset="-78"/>
              </a:rPr>
              <a:t>بوده و قابل تعميم به جامعه آماري </a:t>
            </a:r>
            <a:r>
              <a:rPr lang="fa-IR" smtClean="0">
                <a:cs typeface="B Nazanin" panose="00000400000000000000" pitchFamily="2" charset="-78"/>
              </a:rPr>
              <a:t>است. </a:t>
            </a:r>
            <a:r>
              <a:rPr lang="fa-IR">
                <a:cs typeface="B Nazanin" panose="00000400000000000000" pitchFamily="2" charset="-78"/>
              </a:rPr>
              <a:t>مقـدار چولـه منفـي نـشان مـي دهـد كـه اكثـر پاسـخگويان در زمينـه انگيـزه كلـي تحـصيلي نمـره اي بـالاتر از حـد متوسـط بـه </a:t>
            </a:r>
            <a:r>
              <a:rPr lang="fa-IR" smtClean="0">
                <a:cs typeface="B Nazanin" panose="00000400000000000000" pitchFamily="2" charset="-78"/>
              </a:rPr>
              <a:t>دست آورده اند</a:t>
            </a:r>
            <a:endParaRPr lang="fa-IR">
              <a:cs typeface="B Nazanin" panose="00000400000000000000" pitchFamily="2" charset="-78"/>
            </a:endParaRPr>
          </a:p>
        </p:txBody>
      </p:sp>
    </p:spTree>
    <p:extLst>
      <p:ext uri="{BB962C8B-B14F-4D97-AF65-F5344CB8AC3E}">
        <p14:creationId xmlns:p14="http://schemas.microsoft.com/office/powerpoint/2010/main" val="19900769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a:solidFill>
                  <a:srgbClr val="FF0000"/>
                </a:solidFill>
                <a:cs typeface="B Nazanin" panose="00000400000000000000" pitchFamily="2" charset="-78"/>
              </a:rPr>
              <a:t>عوامل مرتبط با انگيزةتحصيلي و ابعاد آن</a:t>
            </a:r>
          </a:p>
        </p:txBody>
      </p:sp>
      <p:pic>
        <p:nvPicPr>
          <p:cNvPr id="4" name="Content Placeholder 3"/>
          <p:cNvPicPr>
            <a:picLocks noGrp="1" noChangeAspect="1"/>
          </p:cNvPicPr>
          <p:nvPr>
            <p:ph idx="1"/>
          </p:nvPr>
        </p:nvPicPr>
        <p:blipFill>
          <a:blip r:embed="rId2"/>
          <a:stretch>
            <a:fillRect/>
          </a:stretch>
        </p:blipFill>
        <p:spPr>
          <a:xfrm>
            <a:off x="1143000" y="2018605"/>
            <a:ext cx="10210800" cy="3688530"/>
          </a:xfrm>
          <a:prstGeom prst="rect">
            <a:avLst/>
          </a:prstGeom>
        </p:spPr>
      </p:pic>
    </p:spTree>
    <p:extLst>
      <p:ext uri="{BB962C8B-B14F-4D97-AF65-F5344CB8AC3E}">
        <p14:creationId xmlns:p14="http://schemas.microsoft.com/office/powerpoint/2010/main" val="26711769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a:cs typeface="B Nazanin" panose="00000400000000000000" pitchFamily="2" charset="-78"/>
              </a:rPr>
              <a:t>جدول </a:t>
            </a:r>
            <a:r>
              <a:rPr lang="fa-IR" smtClean="0">
                <a:cs typeface="B Nazanin" panose="00000400000000000000" pitchFamily="2" charset="-78"/>
              </a:rPr>
              <a:t>(5) همبستگي </a:t>
            </a:r>
            <a:r>
              <a:rPr lang="fa-IR">
                <a:cs typeface="B Nazanin" panose="00000400000000000000" pitchFamily="2" charset="-78"/>
              </a:rPr>
              <a:t>متغيرهاي مـستقل را بـا ابعـاد كلـي تـر </a:t>
            </a:r>
            <a:r>
              <a:rPr lang="fa-IR" smtClean="0">
                <a:cs typeface="B Nazanin" panose="00000400000000000000" pitchFamily="2" charset="-78"/>
              </a:rPr>
              <a:t>انگيزة تحـصيلي </a:t>
            </a:r>
            <a:r>
              <a:rPr lang="fa-IR">
                <a:cs typeface="B Nazanin" panose="00000400000000000000" pitchFamily="2" charset="-78"/>
              </a:rPr>
              <a:t>يعنـي انگيـزه درونـي، خودپنداره و </a:t>
            </a:r>
            <a:r>
              <a:rPr lang="fa-IR" smtClean="0">
                <a:cs typeface="B Nazanin" panose="00000400000000000000" pitchFamily="2" charset="-78"/>
              </a:rPr>
              <a:t>انگيزه بيروني </a:t>
            </a:r>
            <a:r>
              <a:rPr lang="fa-IR">
                <a:cs typeface="B Nazanin" panose="00000400000000000000" pitchFamily="2" charset="-78"/>
              </a:rPr>
              <a:t>نشان مي </a:t>
            </a:r>
            <a:r>
              <a:rPr lang="fa-IR" smtClean="0">
                <a:cs typeface="B Nazanin" panose="00000400000000000000" pitchFamily="2" charset="-78"/>
              </a:rPr>
              <a:t>دهد </a:t>
            </a:r>
            <a:r>
              <a:rPr lang="fa-IR">
                <a:cs typeface="B Nazanin" panose="00000400000000000000" pitchFamily="2" charset="-78"/>
              </a:rPr>
              <a:t>با توجه به موارد فوق، «</a:t>
            </a:r>
            <a:r>
              <a:rPr lang="fa-IR" b="1">
                <a:solidFill>
                  <a:srgbClr val="FF0000"/>
                </a:solidFill>
                <a:cs typeface="B Nazanin" panose="00000400000000000000" pitchFamily="2" charset="-78"/>
              </a:rPr>
              <a:t>رضايت از امكانات آموزشي و </a:t>
            </a:r>
            <a:r>
              <a:rPr lang="fa-IR" b="1" smtClean="0">
                <a:solidFill>
                  <a:srgbClr val="FF0000"/>
                </a:solidFill>
                <a:cs typeface="B Nazanin" panose="00000400000000000000" pitchFamily="2" charset="-78"/>
              </a:rPr>
              <a:t>پژوهشي</a:t>
            </a:r>
            <a:r>
              <a:rPr lang="fa-IR" smtClean="0">
                <a:cs typeface="B Nazanin" panose="00000400000000000000" pitchFamily="2" charset="-78"/>
              </a:rPr>
              <a:t>» </a:t>
            </a:r>
            <a:r>
              <a:rPr lang="fa-IR">
                <a:cs typeface="B Nazanin" panose="00000400000000000000" pitchFamily="2" charset="-78"/>
              </a:rPr>
              <a:t>با </a:t>
            </a:r>
            <a:r>
              <a:rPr lang="fa-IR" smtClean="0">
                <a:cs typeface="B Nazanin" panose="00000400000000000000" pitchFamily="2" charset="-78"/>
              </a:rPr>
              <a:t>انگيزة تحـصيلي </a:t>
            </a:r>
            <a:r>
              <a:rPr lang="fa-IR">
                <a:cs typeface="B Nazanin" panose="00000400000000000000" pitchFamily="2" charset="-78"/>
              </a:rPr>
              <a:t>رابطـة </a:t>
            </a:r>
            <a:r>
              <a:rPr lang="fa-IR" smtClean="0">
                <a:cs typeface="B Nazanin" panose="00000400000000000000" pitchFamily="2" charset="-78"/>
              </a:rPr>
              <a:t>مثبـت </a:t>
            </a:r>
            <a:r>
              <a:rPr lang="fa-IR">
                <a:cs typeface="B Nazanin" panose="00000400000000000000" pitchFamily="2" charset="-78"/>
              </a:rPr>
              <a:t>و </a:t>
            </a:r>
            <a:r>
              <a:rPr lang="fa-IR" smtClean="0">
                <a:cs typeface="B Nazanin" panose="00000400000000000000" pitchFamily="2" charset="-78"/>
              </a:rPr>
              <a:t>معناداري(0/21) </a:t>
            </a:r>
            <a:r>
              <a:rPr lang="fa-IR">
                <a:cs typeface="B Nazanin" panose="00000400000000000000" pitchFamily="2" charset="-78"/>
              </a:rPr>
              <a:t>دارد كه با بالا رفتن رضايت از امكانات، </a:t>
            </a:r>
            <a:r>
              <a:rPr lang="fa-IR" smtClean="0">
                <a:cs typeface="B Nazanin" panose="00000400000000000000" pitchFamily="2" charset="-78"/>
              </a:rPr>
              <a:t>انگيزة تحصيلي </a:t>
            </a:r>
            <a:r>
              <a:rPr lang="fa-IR">
                <a:cs typeface="B Nazanin" panose="00000400000000000000" pitchFamily="2" charset="-78"/>
              </a:rPr>
              <a:t>فـرد افـزايش مـي </a:t>
            </a:r>
            <a:r>
              <a:rPr lang="fa-IR" smtClean="0">
                <a:cs typeface="B Nazanin" panose="00000400000000000000" pitchFamily="2" charset="-78"/>
              </a:rPr>
              <a:t>يابـد. </a:t>
            </a:r>
            <a:r>
              <a:rPr lang="fa-IR">
                <a:cs typeface="B Nazanin" panose="00000400000000000000" pitchFamily="2" charset="-78"/>
              </a:rPr>
              <a:t>كـنش متقابل والدين و دانشجو -كه شامل كيفيت ارتباط دانـشجو و حمايـت والـدين از پيـشرفت تحـصيلي دانشجوست- با انگيزةتحصيلي همبستگي </a:t>
            </a:r>
            <a:r>
              <a:rPr lang="fa-IR" smtClean="0">
                <a:cs typeface="B Nazanin" panose="00000400000000000000" pitchFamily="2" charset="-78"/>
              </a:rPr>
              <a:t>مثبت(0/35) </a:t>
            </a:r>
            <a:r>
              <a:rPr lang="fa-IR">
                <a:cs typeface="B Nazanin" panose="00000400000000000000" pitchFamily="2" charset="-78"/>
              </a:rPr>
              <a:t>دارد . </a:t>
            </a:r>
          </a:p>
        </p:txBody>
      </p:sp>
    </p:spTree>
    <p:extLst>
      <p:ext uri="{BB962C8B-B14F-4D97-AF65-F5344CB8AC3E}">
        <p14:creationId xmlns:p14="http://schemas.microsoft.com/office/powerpoint/2010/main" val="39061752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a:t>
            </a:r>
            <a:r>
              <a:rPr lang="fa-IR" b="1">
                <a:solidFill>
                  <a:srgbClr val="FF0000"/>
                </a:solidFill>
                <a:cs typeface="B Nazanin" panose="00000400000000000000" pitchFamily="2" charset="-78"/>
              </a:rPr>
              <a:t>كنش متقابـل اسـتاد - </a:t>
            </a:r>
            <a:r>
              <a:rPr lang="fa-IR" b="1" smtClean="0">
                <a:solidFill>
                  <a:srgbClr val="FF0000"/>
                </a:solidFill>
                <a:cs typeface="B Nazanin" panose="00000400000000000000" pitchFamily="2" charset="-78"/>
              </a:rPr>
              <a:t>دانـشجو</a:t>
            </a:r>
            <a:r>
              <a:rPr lang="fa-IR" smtClean="0">
                <a:cs typeface="B Nazanin" panose="00000400000000000000" pitchFamily="2" charset="-78"/>
              </a:rPr>
              <a:t>» </a:t>
            </a:r>
            <a:r>
              <a:rPr lang="fa-IR">
                <a:cs typeface="B Nazanin" panose="00000400000000000000" pitchFamily="2" charset="-78"/>
              </a:rPr>
              <a:t>بـا </a:t>
            </a:r>
            <a:r>
              <a:rPr lang="fa-IR" smtClean="0">
                <a:cs typeface="B Nazanin" panose="00000400000000000000" pitchFamily="2" charset="-78"/>
              </a:rPr>
              <a:t>انگيزة تحـصيلي </a:t>
            </a:r>
            <a:r>
              <a:rPr lang="fa-IR">
                <a:cs typeface="B Nazanin" panose="00000400000000000000" pitchFamily="2" charset="-78"/>
              </a:rPr>
              <a:t>بـه ميـزان </a:t>
            </a:r>
            <a:r>
              <a:rPr lang="fa-IR" smtClean="0">
                <a:cs typeface="B Nazanin" panose="00000400000000000000" pitchFamily="2" charset="-78"/>
              </a:rPr>
              <a:t>(0/3) همبـستگي </a:t>
            </a:r>
            <a:r>
              <a:rPr lang="fa-IR">
                <a:cs typeface="B Nazanin" panose="00000400000000000000" pitchFamily="2" charset="-78"/>
              </a:rPr>
              <a:t>مثبـت و معنـي دار </a:t>
            </a:r>
            <a:r>
              <a:rPr lang="fa-IR" smtClean="0">
                <a:cs typeface="B Nazanin" panose="00000400000000000000" pitchFamily="2" charset="-78"/>
              </a:rPr>
              <a:t>دارد. گروههاي </a:t>
            </a:r>
            <a:r>
              <a:rPr lang="fa-IR">
                <a:cs typeface="B Nazanin" panose="00000400000000000000" pitchFamily="2" charset="-78"/>
              </a:rPr>
              <a:t>مرجع همبستگي مثبت و معني داري را با انگيزه </a:t>
            </a:r>
            <a:r>
              <a:rPr lang="fa-IR" smtClean="0">
                <a:cs typeface="B Nazanin" panose="00000400000000000000" pitchFamily="2" charset="-78"/>
              </a:rPr>
              <a:t>تحصيلي (0/36) </a:t>
            </a:r>
            <a:r>
              <a:rPr lang="fa-IR">
                <a:cs typeface="B Nazanin" panose="00000400000000000000" pitchFamily="2" charset="-78"/>
              </a:rPr>
              <a:t>نشان مي دهـد و اميـد </a:t>
            </a:r>
            <a:r>
              <a:rPr lang="fa-IR" smtClean="0">
                <a:cs typeface="B Nazanin" panose="00000400000000000000" pitchFamily="2" charset="-78"/>
              </a:rPr>
              <a:t>– به آيندة شغلي </a:t>
            </a:r>
            <a:r>
              <a:rPr lang="fa-IR">
                <a:cs typeface="B Nazanin" panose="00000400000000000000" pitchFamily="2" charset="-78"/>
              </a:rPr>
              <a:t>بيشترين </a:t>
            </a:r>
            <a:r>
              <a:rPr lang="fa-IR" smtClean="0">
                <a:cs typeface="B Nazanin" panose="00000400000000000000" pitchFamily="2" charset="-78"/>
              </a:rPr>
              <a:t>همبستگي(0/24) </a:t>
            </a:r>
            <a:r>
              <a:rPr lang="fa-IR">
                <a:cs typeface="B Nazanin" panose="00000400000000000000" pitchFamily="2" charset="-78"/>
              </a:rPr>
              <a:t>را </a:t>
            </a:r>
            <a:r>
              <a:rPr lang="fa-IR" smtClean="0">
                <a:cs typeface="B Nazanin" panose="00000400000000000000" pitchFamily="2" charset="-78"/>
              </a:rPr>
              <a:t>با انگيزة تحصيلي </a:t>
            </a:r>
            <a:r>
              <a:rPr lang="fa-IR">
                <a:cs typeface="B Nazanin" panose="00000400000000000000" pitchFamily="2" charset="-78"/>
              </a:rPr>
              <a:t>كلي </a:t>
            </a:r>
            <a:r>
              <a:rPr lang="fa-IR" smtClean="0">
                <a:cs typeface="B Nazanin" panose="00000400000000000000" pitchFamily="2" charset="-78"/>
              </a:rPr>
              <a:t>داراست. </a:t>
            </a:r>
            <a:r>
              <a:rPr lang="fa-IR">
                <a:cs typeface="B Nazanin" panose="00000400000000000000" pitchFamily="2" charset="-78"/>
              </a:rPr>
              <a:t>«</a:t>
            </a:r>
            <a:r>
              <a:rPr lang="fa-IR" b="1" smtClean="0">
                <a:solidFill>
                  <a:srgbClr val="FF0000"/>
                </a:solidFill>
                <a:cs typeface="B Nazanin" panose="00000400000000000000" pitchFamily="2" charset="-78"/>
              </a:rPr>
              <a:t>پايگاه اجتماعي- </a:t>
            </a:r>
            <a:r>
              <a:rPr lang="fa-IR" b="1">
                <a:solidFill>
                  <a:srgbClr val="FF0000"/>
                </a:solidFill>
                <a:cs typeface="B Nazanin" panose="00000400000000000000" pitchFamily="2" charset="-78"/>
              </a:rPr>
              <a:t>اقتصادي </a:t>
            </a:r>
            <a:r>
              <a:rPr lang="fa-IR" b="1" smtClean="0">
                <a:solidFill>
                  <a:srgbClr val="FF0000"/>
                </a:solidFill>
                <a:cs typeface="B Nazanin" panose="00000400000000000000" pitchFamily="2" charset="-78"/>
              </a:rPr>
              <a:t>طبقه</a:t>
            </a:r>
            <a:r>
              <a:rPr lang="fa-IR" smtClean="0">
                <a:cs typeface="B Nazanin" panose="00000400000000000000" pitchFamily="2" charset="-78"/>
              </a:rPr>
              <a:t>» </a:t>
            </a:r>
            <a:r>
              <a:rPr lang="fa-IR">
                <a:cs typeface="B Nazanin" panose="00000400000000000000" pitchFamily="2" charset="-78"/>
              </a:rPr>
              <a:t>با </a:t>
            </a:r>
            <a:r>
              <a:rPr lang="fa-IR" smtClean="0">
                <a:cs typeface="B Nazanin" panose="00000400000000000000" pitchFamily="2" charset="-78"/>
              </a:rPr>
              <a:t>انگيزه دروني(0/19-) </a:t>
            </a:r>
            <a:r>
              <a:rPr lang="fa-IR">
                <a:cs typeface="B Nazanin" panose="00000400000000000000" pitchFamily="2" charset="-78"/>
              </a:rPr>
              <a:t>رابطة معنادار و </a:t>
            </a:r>
            <a:r>
              <a:rPr lang="fa-IR" smtClean="0">
                <a:cs typeface="B Nazanin" panose="00000400000000000000" pitchFamily="2" charset="-78"/>
              </a:rPr>
              <a:t>منفـي دارد </a:t>
            </a:r>
            <a:r>
              <a:rPr lang="fa-IR">
                <a:cs typeface="B Nazanin" panose="00000400000000000000" pitchFamily="2" charset="-78"/>
              </a:rPr>
              <a:t>موفقيـت تحـصيلي نيز </a:t>
            </a:r>
            <a:r>
              <a:rPr lang="fa-IR" smtClean="0">
                <a:cs typeface="B Nazanin" panose="00000400000000000000" pitchFamily="2" charset="-78"/>
              </a:rPr>
              <a:t>با انگيزة تحصيلي </a:t>
            </a:r>
            <a:r>
              <a:rPr lang="fa-IR">
                <a:cs typeface="B Nazanin" panose="00000400000000000000" pitchFamily="2" charset="-78"/>
              </a:rPr>
              <a:t>همبستگي مثبت و </a:t>
            </a:r>
            <a:r>
              <a:rPr lang="fa-IR" smtClean="0">
                <a:cs typeface="B Nazanin" panose="00000400000000000000" pitchFamily="2" charset="-78"/>
              </a:rPr>
              <a:t>معني داري </a:t>
            </a:r>
            <a:r>
              <a:rPr lang="fa-IR">
                <a:cs typeface="B Nazanin" panose="00000400000000000000" pitchFamily="2" charset="-78"/>
              </a:rPr>
              <a:t>را با انگيزةتحصيلي </a:t>
            </a:r>
            <a:r>
              <a:rPr lang="fa-IR" smtClean="0">
                <a:cs typeface="B Nazanin" panose="00000400000000000000" pitchFamily="2" charset="-78"/>
              </a:rPr>
              <a:t>(0/4) نشان </a:t>
            </a:r>
            <a:r>
              <a:rPr lang="fa-IR">
                <a:cs typeface="B Nazanin" panose="00000400000000000000" pitchFamily="2" charset="-78"/>
              </a:rPr>
              <a:t>مي </a:t>
            </a:r>
            <a:r>
              <a:rPr lang="fa-IR" smtClean="0">
                <a:cs typeface="B Nazanin" panose="00000400000000000000" pitchFamily="2" charset="-78"/>
              </a:rPr>
              <a:t>دهد.</a:t>
            </a:r>
            <a:endParaRPr lang="fa-IR">
              <a:cs typeface="B Nazanin" panose="00000400000000000000" pitchFamily="2" charset="-78"/>
            </a:endParaRPr>
          </a:p>
          <a:p>
            <a:endParaRPr lang="fa-IR"/>
          </a:p>
        </p:txBody>
      </p:sp>
    </p:spTree>
    <p:extLst>
      <p:ext uri="{BB962C8B-B14F-4D97-AF65-F5344CB8AC3E}">
        <p14:creationId xmlns:p14="http://schemas.microsoft.com/office/powerpoint/2010/main" val="39073092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عوامل موثر بر </a:t>
            </a:r>
            <a:r>
              <a:rPr lang="fa-IR" smtClean="0">
                <a:cs typeface="B Nazanin" panose="00000400000000000000" pitchFamily="2" charset="-78"/>
              </a:rPr>
              <a:t>انگيزة تحصيلي </a:t>
            </a:r>
            <a:r>
              <a:rPr lang="fa-IR">
                <a:cs typeface="B Nazanin" panose="00000400000000000000" pitchFamily="2" charset="-78"/>
              </a:rPr>
              <a:t>در پژوهش حاضر براي تحليل عوامل موثر بر انگيزة تحصيلي از </a:t>
            </a:r>
            <a:r>
              <a:rPr lang="fa-IR" b="1">
                <a:solidFill>
                  <a:srgbClr val="FF0000"/>
                </a:solidFill>
                <a:cs typeface="B Nazanin" panose="00000400000000000000" pitchFamily="2" charset="-78"/>
              </a:rPr>
              <a:t>روش رگرسيون </a:t>
            </a:r>
            <a:r>
              <a:rPr lang="fa-IR" b="1" smtClean="0">
                <a:solidFill>
                  <a:srgbClr val="FF0000"/>
                </a:solidFill>
                <a:cs typeface="B Nazanin" panose="00000400000000000000" pitchFamily="2" charset="-78"/>
              </a:rPr>
              <a:t>چندگانه </a:t>
            </a:r>
            <a:r>
              <a:rPr lang="fa-IR" b="1">
                <a:solidFill>
                  <a:srgbClr val="FF0000"/>
                </a:solidFill>
                <a:cs typeface="B Nazanin" panose="00000400000000000000" pitchFamily="2" charset="-78"/>
              </a:rPr>
              <a:t>گام بـه گـام </a:t>
            </a:r>
            <a:r>
              <a:rPr lang="fa-IR" smtClean="0">
                <a:cs typeface="B Nazanin" panose="00000400000000000000" pitchFamily="2" charset="-78"/>
              </a:rPr>
              <a:t>استفاده </a:t>
            </a:r>
            <a:r>
              <a:rPr lang="fa-IR">
                <a:cs typeface="B Nazanin" panose="00000400000000000000" pitchFamily="2" charset="-78"/>
              </a:rPr>
              <a:t>شده </a:t>
            </a:r>
            <a:r>
              <a:rPr lang="fa-IR" smtClean="0">
                <a:cs typeface="B Nazanin" panose="00000400000000000000" pitchFamily="2" charset="-78"/>
              </a:rPr>
              <a:t>است. </a:t>
            </a:r>
            <a:r>
              <a:rPr lang="fa-IR">
                <a:cs typeface="B Nazanin" panose="00000400000000000000" pitchFamily="2" charset="-78"/>
              </a:rPr>
              <a:t>نتايج اين تحليل نشان داد كه 6 متغير به ترتيب ميزان اثرگذاري بـر انگيـزة تحـصيلي </a:t>
            </a:r>
            <a:r>
              <a:rPr lang="fa-IR" smtClean="0">
                <a:cs typeface="B Nazanin" panose="00000400000000000000" pitchFamily="2" charset="-78"/>
              </a:rPr>
              <a:t>عبارتنداز: </a:t>
            </a:r>
          </a:p>
          <a:p>
            <a:pPr algn="just"/>
            <a:r>
              <a:rPr lang="fa-IR" smtClean="0">
                <a:cs typeface="B Nazanin" panose="00000400000000000000" pitchFamily="2" charset="-78"/>
              </a:rPr>
              <a:t>موفقيت </a:t>
            </a:r>
            <a:r>
              <a:rPr lang="fa-IR">
                <a:cs typeface="B Nazanin" panose="00000400000000000000" pitchFamily="2" charset="-78"/>
              </a:rPr>
              <a:t>تحصيلي، كنش دانشجو - والدين، ارزيـابي از گروههـاي مرجـع، پايگـاه اجتمـاعي - اقتصادي، اميد به آيندة شغلي و كنش دانشجو و </a:t>
            </a:r>
            <a:r>
              <a:rPr lang="fa-IR" smtClean="0">
                <a:cs typeface="B Nazanin" panose="00000400000000000000" pitchFamily="2" charset="-78"/>
              </a:rPr>
              <a:t>استاد. </a:t>
            </a:r>
            <a:r>
              <a:rPr lang="fa-IR">
                <a:cs typeface="B Nazanin" panose="00000400000000000000" pitchFamily="2" charset="-78"/>
              </a:rPr>
              <a:t>در </a:t>
            </a:r>
            <a:r>
              <a:rPr lang="fa-IR" smtClean="0">
                <a:cs typeface="B Nazanin" panose="00000400000000000000" pitchFamily="2" charset="-78"/>
              </a:rPr>
              <a:t>مجموع </a:t>
            </a:r>
            <a:r>
              <a:rPr lang="fa-IR">
                <a:cs typeface="B Nazanin" panose="00000400000000000000" pitchFamily="2" charset="-78"/>
              </a:rPr>
              <a:t>اين 6 متغيـر </a:t>
            </a:r>
            <a:r>
              <a:rPr lang="fa-IR" b="1">
                <a:solidFill>
                  <a:srgbClr val="FF0000"/>
                </a:solidFill>
                <a:cs typeface="B Nazanin" panose="00000400000000000000" pitchFamily="2" charset="-78"/>
              </a:rPr>
              <a:t>34 درصـد </a:t>
            </a:r>
            <a:r>
              <a:rPr lang="fa-IR">
                <a:cs typeface="B Nazanin" panose="00000400000000000000" pitchFamily="2" charset="-78"/>
              </a:rPr>
              <a:t>از تغييـرات انگيزةتحصيلي را </a:t>
            </a:r>
            <a:r>
              <a:rPr lang="fa-IR" smtClean="0">
                <a:cs typeface="B Nazanin" panose="00000400000000000000" pitchFamily="2" charset="-78"/>
              </a:rPr>
              <a:t>توانسته اند پيش بيني كنند.</a:t>
            </a:r>
            <a:endParaRPr lang="fa-IR">
              <a:cs typeface="B Nazanin" panose="00000400000000000000" pitchFamily="2" charset="-78"/>
            </a:endParaRPr>
          </a:p>
        </p:txBody>
      </p:sp>
    </p:spTree>
    <p:extLst>
      <p:ext uri="{BB962C8B-B14F-4D97-AF65-F5344CB8AC3E}">
        <p14:creationId xmlns:p14="http://schemas.microsoft.com/office/powerpoint/2010/main" val="8946991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1433946"/>
            <a:ext cx="10570432" cy="4010386"/>
          </a:xfrm>
          <a:prstGeom prst="rect">
            <a:avLst/>
          </a:prstGeom>
        </p:spPr>
      </p:pic>
    </p:spTree>
    <p:extLst>
      <p:ext uri="{BB962C8B-B14F-4D97-AF65-F5344CB8AC3E}">
        <p14:creationId xmlns:p14="http://schemas.microsoft.com/office/powerpoint/2010/main" val="9559148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a:bodyPr>
          <a:lstStyle/>
          <a:p>
            <a:pPr algn="just"/>
            <a:r>
              <a:rPr lang="fa-IR">
                <a:cs typeface="B Nazanin" panose="00000400000000000000" pitchFamily="2" charset="-78"/>
              </a:rPr>
              <a:t>همچنين مجموع اثرات مستقيم و غيرمستقيم مطابق با جدول </a:t>
            </a:r>
            <a:r>
              <a:rPr lang="fa-IR" smtClean="0">
                <a:cs typeface="B Nazanin" panose="00000400000000000000" pitchFamily="2" charset="-78"/>
              </a:rPr>
              <a:t>(6) نشان </a:t>
            </a:r>
            <a:r>
              <a:rPr lang="fa-IR">
                <a:cs typeface="B Nazanin" panose="00000400000000000000" pitchFamily="2" charset="-78"/>
              </a:rPr>
              <a:t>ميدهد كه </a:t>
            </a:r>
            <a:r>
              <a:rPr lang="fa-IR" b="1">
                <a:solidFill>
                  <a:srgbClr val="FF0000"/>
                </a:solidFill>
                <a:cs typeface="B Nazanin" panose="00000400000000000000" pitchFamily="2" charset="-78"/>
              </a:rPr>
              <a:t>به ترتيـب </a:t>
            </a:r>
            <a:r>
              <a:rPr lang="fa-IR" smtClean="0">
                <a:cs typeface="B Nazanin" panose="00000400000000000000" pitchFamily="2" charset="-78"/>
              </a:rPr>
              <a:t>موفقيـت- تحصيلي</a:t>
            </a:r>
            <a:r>
              <a:rPr lang="fa-IR">
                <a:cs typeface="B Nazanin" panose="00000400000000000000" pitchFamily="2" charset="-78"/>
              </a:rPr>
              <a:t>، كنش دانشجو و والدين، ارزيابي از </a:t>
            </a:r>
            <a:r>
              <a:rPr lang="fa-IR" smtClean="0">
                <a:cs typeface="B Nazanin" panose="00000400000000000000" pitchFamily="2" charset="-78"/>
              </a:rPr>
              <a:t>گروه هاي مرجع</a:t>
            </a:r>
            <a:r>
              <a:rPr lang="fa-IR">
                <a:cs typeface="B Nazanin" panose="00000400000000000000" pitchFamily="2" charset="-78"/>
              </a:rPr>
              <a:t>، اميد به </a:t>
            </a:r>
            <a:r>
              <a:rPr lang="fa-IR" smtClean="0">
                <a:cs typeface="B Nazanin" panose="00000400000000000000" pitchFamily="2" charset="-78"/>
              </a:rPr>
              <a:t>آيندة شغلي </a:t>
            </a:r>
            <a:r>
              <a:rPr lang="fa-IR">
                <a:cs typeface="B Nazanin" panose="00000400000000000000" pitchFamily="2" charset="-78"/>
              </a:rPr>
              <a:t>بيشترين تـأثير </a:t>
            </a:r>
            <a:r>
              <a:rPr lang="fa-IR" smtClean="0">
                <a:cs typeface="B Nazanin" panose="00000400000000000000" pitchFamily="2" charset="-78"/>
              </a:rPr>
              <a:t>مثبـت را </a:t>
            </a:r>
            <a:r>
              <a:rPr lang="fa-IR">
                <a:cs typeface="B Nazanin" panose="00000400000000000000" pitchFamily="2" charset="-78"/>
              </a:rPr>
              <a:t>از ميان متغيرهاي موثر بر </a:t>
            </a:r>
            <a:r>
              <a:rPr lang="fa-IR" smtClean="0">
                <a:cs typeface="B Nazanin" panose="00000400000000000000" pitchFamily="2" charset="-78"/>
              </a:rPr>
              <a:t>انگيزة تحصيلي </a:t>
            </a:r>
            <a:r>
              <a:rPr lang="fa-IR">
                <a:cs typeface="B Nazanin" panose="00000400000000000000" pitchFamily="2" charset="-78"/>
              </a:rPr>
              <a:t>دارند. همچنـين پايگـاه اجتمـاعي- اقتـصادي، رضـايت </a:t>
            </a:r>
            <a:r>
              <a:rPr lang="fa-IR" smtClean="0">
                <a:cs typeface="B Nazanin" panose="00000400000000000000" pitchFamily="2" charset="-78"/>
              </a:rPr>
              <a:t>از امكانات </a:t>
            </a:r>
            <a:r>
              <a:rPr lang="fa-IR">
                <a:cs typeface="B Nazanin" panose="00000400000000000000" pitchFamily="2" charset="-78"/>
              </a:rPr>
              <a:t>آموزشي و پژوهشي نيز به ترتيب به ميزان كمتر بر انگيزةتحصيلي تأثير ميگذارند، كـه </a:t>
            </a:r>
            <a:r>
              <a:rPr lang="fa-IR" b="1" smtClean="0">
                <a:solidFill>
                  <a:srgbClr val="FF0000"/>
                </a:solidFill>
                <a:cs typeface="B Nazanin" panose="00000400000000000000" pitchFamily="2" charset="-78"/>
              </a:rPr>
              <a:t>پايگـاه اجتماعي- </a:t>
            </a:r>
            <a:r>
              <a:rPr lang="fa-IR" b="1">
                <a:solidFill>
                  <a:srgbClr val="FF0000"/>
                </a:solidFill>
                <a:cs typeface="B Nazanin" panose="00000400000000000000" pitchFamily="2" charset="-78"/>
              </a:rPr>
              <a:t>اقتصادي </a:t>
            </a:r>
            <a:r>
              <a:rPr lang="fa-IR">
                <a:cs typeface="B Nazanin" panose="00000400000000000000" pitchFamily="2" charset="-78"/>
              </a:rPr>
              <a:t>تأثيركاهنده و رضايت از امكانات آموزشي و پژوهـشي تـأثير افزاينـده بـر </a:t>
            </a:r>
            <a:r>
              <a:rPr lang="fa-IR" smtClean="0">
                <a:cs typeface="B Nazanin" panose="00000400000000000000" pitchFamily="2" charset="-78"/>
              </a:rPr>
              <a:t>انگيـزة-تحصيلي </a:t>
            </a:r>
            <a:r>
              <a:rPr lang="fa-IR">
                <a:cs typeface="B Nazanin" panose="00000400000000000000" pitchFamily="2" charset="-78"/>
              </a:rPr>
              <a:t>دارند. و در نهايت، كنش استاد- دانشجو ازكمترين ميـزان تـأثير برخـوردار بـوده اسـت. و </a:t>
            </a:r>
            <a:r>
              <a:rPr lang="fa-IR" smtClean="0">
                <a:cs typeface="B Nazanin" panose="00000400000000000000" pitchFamily="2" charset="-78"/>
              </a:rPr>
              <a:t>در نهايت</a:t>
            </a:r>
            <a:r>
              <a:rPr lang="fa-IR">
                <a:cs typeface="B Nazanin" panose="00000400000000000000" pitchFamily="2" charset="-78"/>
              </a:rPr>
              <a:t>، مدل تحليل مسير مطابق شكل </a:t>
            </a:r>
            <a:r>
              <a:rPr lang="fa-IR" smtClean="0">
                <a:cs typeface="B Nazanin" panose="00000400000000000000" pitchFamily="2" charset="-78"/>
              </a:rPr>
              <a:t>(3) است </a:t>
            </a:r>
          </a:p>
          <a:p>
            <a:pPr marL="0" indent="0" algn="just">
              <a:buNone/>
            </a:pPr>
            <a:r>
              <a:rPr lang="fa-IR"/>
              <a:t/>
            </a:r>
            <a:br>
              <a:rPr lang="fa-IR"/>
            </a:br>
            <a:endParaRPr lang="fa-IR"/>
          </a:p>
        </p:txBody>
      </p:sp>
    </p:spTree>
    <p:extLst>
      <p:ext uri="{BB962C8B-B14F-4D97-AF65-F5344CB8AC3E}">
        <p14:creationId xmlns:p14="http://schemas.microsoft.com/office/powerpoint/2010/main" val="218770459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719270" y="864164"/>
            <a:ext cx="10753460" cy="5203287"/>
          </a:xfrm>
          <a:prstGeom prst="rect">
            <a:avLst/>
          </a:prstGeom>
        </p:spPr>
      </p:pic>
    </p:spTree>
    <p:extLst>
      <p:ext uri="{BB962C8B-B14F-4D97-AF65-F5344CB8AC3E}">
        <p14:creationId xmlns:p14="http://schemas.microsoft.com/office/powerpoint/2010/main" val="13264863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838201" y="458242"/>
            <a:ext cx="10515600" cy="5718721"/>
          </a:xfrm>
          <a:prstGeom prst="rect">
            <a:avLst/>
          </a:prstGeom>
        </p:spPr>
      </p:pic>
    </p:spTree>
    <p:extLst>
      <p:ext uri="{BB962C8B-B14F-4D97-AF65-F5344CB8AC3E}">
        <p14:creationId xmlns:p14="http://schemas.microsoft.com/office/powerpoint/2010/main" val="145019082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a:solidFill>
                  <a:srgbClr val="FF0000"/>
                </a:solidFill>
                <a:cs typeface="B Nazanin" panose="00000400000000000000" pitchFamily="2" charset="-78"/>
              </a:rPr>
              <a:t>نتيجه گيري و بحث</a:t>
            </a:r>
          </a:p>
        </p:txBody>
      </p:sp>
      <p:sp>
        <p:nvSpPr>
          <p:cNvPr id="3" name="Content Placeholder 2"/>
          <p:cNvSpPr>
            <a:spLocks noGrp="1"/>
          </p:cNvSpPr>
          <p:nvPr>
            <p:ph idx="1"/>
          </p:nvPr>
        </p:nvSpPr>
        <p:spPr/>
        <p:txBody>
          <a:bodyPr>
            <a:normAutofit fontScale="92500" lnSpcReduction="10000"/>
          </a:bodyPr>
          <a:lstStyle/>
          <a:p>
            <a:pPr algn="just"/>
            <a:r>
              <a:rPr lang="fa-IR" smtClean="0">
                <a:cs typeface="B Nazanin" panose="00000400000000000000" pitchFamily="2" charset="-78"/>
              </a:rPr>
              <a:t>هدف </a:t>
            </a:r>
            <a:r>
              <a:rPr lang="fa-IR">
                <a:cs typeface="B Nazanin" panose="00000400000000000000" pitchFamily="2" charset="-78"/>
              </a:rPr>
              <a:t>از اين بررسي تحليل عوامل </a:t>
            </a:r>
            <a:r>
              <a:rPr lang="fa-IR" smtClean="0">
                <a:cs typeface="B Nazanin" panose="00000400000000000000" pitchFamily="2" charset="-78"/>
              </a:rPr>
              <a:t>جامعه شناختي </a:t>
            </a:r>
            <a:r>
              <a:rPr lang="fa-IR">
                <a:cs typeface="B Nazanin" panose="00000400000000000000" pitchFamily="2" charset="-78"/>
              </a:rPr>
              <a:t>موثر بر ميزان انگيزةتحصيلي دانشجويان بـوده اسـت. </a:t>
            </a:r>
            <a:r>
              <a:rPr lang="fa-IR" smtClean="0">
                <a:cs typeface="B Nazanin" panose="00000400000000000000" pitchFamily="2" charset="-78"/>
              </a:rPr>
              <a:t>در واقع </a:t>
            </a:r>
            <a:r>
              <a:rPr lang="fa-IR">
                <a:cs typeface="B Nazanin" panose="00000400000000000000" pitchFamily="2" charset="-78"/>
              </a:rPr>
              <a:t>اين تحقيق به دنبال پاسخگويي به </a:t>
            </a:r>
            <a:r>
              <a:rPr lang="fa-IR" b="1">
                <a:solidFill>
                  <a:srgbClr val="FF0000"/>
                </a:solidFill>
                <a:cs typeface="B Nazanin" panose="00000400000000000000" pitchFamily="2" charset="-78"/>
              </a:rPr>
              <a:t>دو سوال اصلي </a:t>
            </a:r>
            <a:r>
              <a:rPr lang="fa-IR" smtClean="0">
                <a:cs typeface="B Nazanin" panose="00000400000000000000" pitchFamily="2" charset="-78"/>
              </a:rPr>
              <a:t>بود:</a:t>
            </a:r>
          </a:p>
          <a:p>
            <a:pPr algn="just"/>
            <a:r>
              <a:rPr lang="fa-IR" smtClean="0">
                <a:cs typeface="B Nazanin" panose="00000400000000000000" pitchFamily="2" charset="-78"/>
              </a:rPr>
              <a:t> </a:t>
            </a:r>
            <a:r>
              <a:rPr lang="fa-IR">
                <a:cs typeface="B Nazanin" panose="00000400000000000000" pitchFamily="2" charset="-78"/>
              </a:rPr>
              <a:t>ميـزان </a:t>
            </a:r>
            <a:r>
              <a:rPr lang="fa-IR" smtClean="0">
                <a:cs typeface="B Nazanin" panose="00000400000000000000" pitchFamily="2" charset="-78"/>
              </a:rPr>
              <a:t>انگيـزه تحـصيلي </a:t>
            </a:r>
            <a:r>
              <a:rPr lang="fa-IR">
                <a:cs typeface="B Nazanin" panose="00000400000000000000" pitchFamily="2" charset="-78"/>
              </a:rPr>
              <a:t>دانـشجويان </a:t>
            </a:r>
            <a:r>
              <a:rPr lang="fa-IR" smtClean="0">
                <a:cs typeface="B Nazanin" panose="00000400000000000000" pitchFamily="2" charset="-78"/>
              </a:rPr>
              <a:t>چقـدر است؟</a:t>
            </a:r>
          </a:p>
          <a:p>
            <a:pPr algn="just"/>
            <a:r>
              <a:rPr lang="fa-IR" smtClean="0">
                <a:cs typeface="B Nazanin" panose="00000400000000000000" pitchFamily="2" charset="-78"/>
              </a:rPr>
              <a:t> </a:t>
            </a:r>
            <a:r>
              <a:rPr lang="fa-IR">
                <a:cs typeface="B Nazanin" panose="00000400000000000000" pitchFamily="2" charset="-78"/>
              </a:rPr>
              <a:t>عوامل </a:t>
            </a:r>
            <a:r>
              <a:rPr lang="fa-IR" smtClean="0">
                <a:cs typeface="B Nazanin" panose="00000400000000000000" pitchFamily="2" charset="-78"/>
              </a:rPr>
              <a:t>جامعه شناختي </a:t>
            </a:r>
            <a:r>
              <a:rPr lang="fa-IR">
                <a:cs typeface="B Nazanin" panose="00000400000000000000" pitchFamily="2" charset="-78"/>
              </a:rPr>
              <a:t>موثر بر انگيزةتحصيلي </a:t>
            </a:r>
            <a:r>
              <a:rPr lang="fa-IR" smtClean="0">
                <a:cs typeface="B Nazanin" panose="00000400000000000000" pitchFamily="2" charset="-78"/>
              </a:rPr>
              <a:t>كدامند؟ </a:t>
            </a:r>
          </a:p>
          <a:p>
            <a:pPr algn="just"/>
            <a:r>
              <a:rPr lang="fa-IR" smtClean="0">
                <a:cs typeface="B Nazanin" panose="00000400000000000000" pitchFamily="2" charset="-78"/>
              </a:rPr>
              <a:t>در </a:t>
            </a:r>
            <a:r>
              <a:rPr lang="fa-IR">
                <a:cs typeface="B Nazanin" panose="00000400000000000000" pitchFamily="2" charset="-78"/>
              </a:rPr>
              <a:t>پاسخ به سوال اول و با توجه به نتايج تحقيق ميتوان گفت كه ميزان </a:t>
            </a:r>
            <a:r>
              <a:rPr lang="fa-IR" smtClean="0">
                <a:cs typeface="B Nazanin" panose="00000400000000000000" pitchFamily="2" charset="-78"/>
              </a:rPr>
              <a:t>انگيزة تحصيلي </a:t>
            </a:r>
            <a:r>
              <a:rPr lang="fa-IR">
                <a:cs typeface="B Nazanin" panose="00000400000000000000" pitchFamily="2" charset="-78"/>
              </a:rPr>
              <a:t>در بين </a:t>
            </a:r>
            <a:r>
              <a:rPr lang="fa-IR" smtClean="0">
                <a:cs typeface="B Nazanin" panose="00000400000000000000" pitchFamily="2" charset="-78"/>
              </a:rPr>
              <a:t>دانـشجويان در حد متوسط </a:t>
            </a:r>
            <a:r>
              <a:rPr lang="fa-IR">
                <a:cs typeface="B Nazanin" panose="00000400000000000000" pitchFamily="2" charset="-78"/>
              </a:rPr>
              <a:t>رو به </a:t>
            </a:r>
            <a:r>
              <a:rPr lang="fa-IR" smtClean="0">
                <a:cs typeface="B Nazanin" panose="00000400000000000000" pitchFamily="2" charset="-78"/>
              </a:rPr>
              <a:t>بالاست. </a:t>
            </a:r>
            <a:r>
              <a:rPr lang="fa-IR">
                <a:cs typeface="B Nazanin" panose="00000400000000000000" pitchFamily="2" charset="-78"/>
              </a:rPr>
              <a:t>تحقيقات </a:t>
            </a:r>
            <a:r>
              <a:rPr lang="fa-IR" smtClean="0">
                <a:cs typeface="B Nazanin" panose="00000400000000000000" pitchFamily="2" charset="-78"/>
              </a:rPr>
              <a:t>ديگران (روحي </a:t>
            </a:r>
            <a:r>
              <a:rPr lang="fa-IR">
                <a:cs typeface="B Nazanin" panose="00000400000000000000" pitchFamily="2" charset="-78"/>
              </a:rPr>
              <a:t>و همكاران، 1386؛ يوسـفي، قاسـمي و فيروزنيـا</a:t>
            </a:r>
            <a:r>
              <a:rPr lang="fa-IR" smtClean="0">
                <a:cs typeface="B Nazanin" panose="00000400000000000000" pitchFamily="2" charset="-78"/>
              </a:rPr>
              <a:t>، 1388) نيز </a:t>
            </a:r>
            <a:r>
              <a:rPr lang="fa-IR">
                <a:cs typeface="B Nazanin" panose="00000400000000000000" pitchFamily="2" charset="-78"/>
              </a:rPr>
              <a:t>انگيزةتحصيلي از ميزان متوسط رو به بالايي بر خوردار بوده است، كه در مجموع ميزان </a:t>
            </a:r>
            <a:r>
              <a:rPr lang="fa-IR" smtClean="0">
                <a:cs typeface="B Nazanin" panose="00000400000000000000" pitchFamily="2" charset="-78"/>
              </a:rPr>
              <a:t>انگيـزة- تحصيلي </a:t>
            </a:r>
            <a:r>
              <a:rPr lang="fa-IR">
                <a:cs typeface="B Nazanin" panose="00000400000000000000" pitchFamily="2" charset="-78"/>
              </a:rPr>
              <a:t>در اين تحقيقات از ميزان </a:t>
            </a:r>
            <a:r>
              <a:rPr lang="fa-IR" smtClean="0">
                <a:cs typeface="B Nazanin" panose="00000400000000000000" pitchFamily="2" charset="-78"/>
              </a:rPr>
              <a:t>انگيزة تحصيلي </a:t>
            </a:r>
            <a:r>
              <a:rPr lang="fa-IR">
                <a:cs typeface="B Nazanin" panose="00000400000000000000" pitchFamily="2" charset="-78"/>
              </a:rPr>
              <a:t>دانشجويان دانشگاه فردوسـي بيـشتر بـرآورد </a:t>
            </a:r>
            <a:r>
              <a:rPr lang="fa-IR" smtClean="0">
                <a:cs typeface="B Nazanin" panose="00000400000000000000" pitchFamily="2" charset="-78"/>
              </a:rPr>
              <a:t>شـده است </a:t>
            </a:r>
          </a:p>
          <a:p>
            <a:pPr algn="just"/>
            <a:r>
              <a:rPr lang="fa-IR"/>
              <a:t/>
            </a:r>
            <a:br>
              <a:rPr lang="fa-IR"/>
            </a:br>
            <a:endParaRPr lang="fa-IR"/>
          </a:p>
        </p:txBody>
      </p:sp>
    </p:spTree>
    <p:extLst>
      <p:ext uri="{BB962C8B-B14F-4D97-AF65-F5344CB8AC3E}">
        <p14:creationId xmlns:p14="http://schemas.microsoft.com/office/powerpoint/2010/main" val="14098141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ميزان </a:t>
            </a:r>
            <a:r>
              <a:rPr lang="fa-IR" smtClean="0">
                <a:cs typeface="B Nazanin" panose="00000400000000000000" pitchFamily="2" charset="-78"/>
              </a:rPr>
              <a:t>انگيزه تحصيلي </a:t>
            </a:r>
            <a:r>
              <a:rPr lang="fa-IR">
                <a:cs typeface="B Nazanin" panose="00000400000000000000" pitchFamily="2" charset="-78"/>
              </a:rPr>
              <a:t>دانشجويان در ابعاد مختلف بطورمعنادار متفاوت بود كه </a:t>
            </a:r>
            <a:r>
              <a:rPr lang="fa-IR">
                <a:solidFill>
                  <a:srgbClr val="FF0000"/>
                </a:solidFill>
                <a:cs typeface="B Nazanin" panose="00000400000000000000" pitchFamily="2" charset="-78"/>
              </a:rPr>
              <a:t>به ترتيب از كم بـه </a:t>
            </a:r>
            <a:r>
              <a:rPr lang="fa-IR" smtClean="0">
                <a:solidFill>
                  <a:srgbClr val="FF0000"/>
                </a:solidFill>
                <a:cs typeface="B Nazanin" panose="00000400000000000000" pitchFamily="2" charset="-78"/>
              </a:rPr>
              <a:t>زيـاد </a:t>
            </a:r>
            <a:r>
              <a:rPr lang="fa-IR" smtClean="0">
                <a:cs typeface="B Nazanin" panose="00000400000000000000" pitchFamily="2" charset="-78"/>
              </a:rPr>
              <a:t>عبارتند </a:t>
            </a:r>
            <a:r>
              <a:rPr lang="fa-IR">
                <a:cs typeface="B Nazanin" panose="00000400000000000000" pitchFamily="2" charset="-78"/>
              </a:rPr>
              <a:t>از: </a:t>
            </a:r>
            <a:r>
              <a:rPr lang="fa-IR" b="1">
                <a:solidFill>
                  <a:srgbClr val="FF0000"/>
                </a:solidFill>
                <a:cs typeface="B Nazanin" panose="00000400000000000000" pitchFamily="2" charset="-78"/>
              </a:rPr>
              <a:t>ميزان </a:t>
            </a:r>
            <a:r>
              <a:rPr lang="fa-IR" b="1" smtClean="0">
                <a:solidFill>
                  <a:srgbClr val="FF0000"/>
                </a:solidFill>
                <a:cs typeface="B Nazanin" panose="00000400000000000000" pitchFamily="2" charset="-78"/>
              </a:rPr>
              <a:t>انگيزه دروني</a:t>
            </a:r>
            <a:r>
              <a:rPr lang="fa-IR" b="1">
                <a:solidFill>
                  <a:srgbClr val="FF0000"/>
                </a:solidFill>
                <a:cs typeface="B Nazanin" panose="00000400000000000000" pitchFamily="2" charset="-78"/>
              </a:rPr>
              <a:t>، خودپنداره و انگيزة بيروني </a:t>
            </a:r>
            <a:r>
              <a:rPr lang="fa-IR">
                <a:cs typeface="B Nazanin" panose="00000400000000000000" pitchFamily="2" charset="-78"/>
              </a:rPr>
              <a:t>اين موضوع در تحقيقات ديگران نيز تأييـد </a:t>
            </a:r>
            <a:r>
              <a:rPr lang="fa-IR" smtClean="0">
                <a:cs typeface="B Nazanin" panose="00000400000000000000" pitchFamily="2" charset="-78"/>
              </a:rPr>
              <a:t>شـده است </a:t>
            </a:r>
            <a:r>
              <a:rPr lang="fa-IR">
                <a:cs typeface="B Nazanin" panose="00000400000000000000" pitchFamily="2" charset="-78"/>
              </a:rPr>
              <a:t>كه نشان مـيدهـد انگيـزههـاي بيرونـي بـراي دانـشجويان از اهميـت </a:t>
            </a:r>
            <a:r>
              <a:rPr lang="fa-IR" smtClean="0">
                <a:cs typeface="B Nazanin" panose="00000400000000000000" pitchFamily="2" charset="-78"/>
              </a:rPr>
              <a:t>ويـژه اي </a:t>
            </a:r>
            <a:r>
              <a:rPr lang="fa-IR">
                <a:cs typeface="B Nazanin" panose="00000400000000000000" pitchFamily="2" charset="-78"/>
              </a:rPr>
              <a:t>برخـوردار </a:t>
            </a:r>
            <a:r>
              <a:rPr lang="fa-IR" smtClean="0">
                <a:cs typeface="B Nazanin" panose="00000400000000000000" pitchFamily="2" charset="-78"/>
              </a:rPr>
              <a:t>اسـت- (رشيدبيگي،1381) براي </a:t>
            </a:r>
            <a:r>
              <a:rPr lang="fa-IR">
                <a:cs typeface="B Nazanin" panose="00000400000000000000" pitchFamily="2" charset="-78"/>
              </a:rPr>
              <a:t>پاسخ گويي به سوال دوم متغيرهاي زمينهاي و جامعهشناختي موثر بر انگيزهتحصيلي را بـا توجـه </a:t>
            </a:r>
            <a:r>
              <a:rPr lang="fa-IR" smtClean="0">
                <a:cs typeface="B Nazanin" panose="00000400000000000000" pitchFamily="2" charset="-78"/>
              </a:rPr>
              <a:t>بـه نتايج </a:t>
            </a:r>
            <a:r>
              <a:rPr lang="fa-IR">
                <a:cs typeface="B Nazanin" panose="00000400000000000000" pitchFamily="2" charset="-78"/>
              </a:rPr>
              <a:t>تحقيق توضيح خواهيم داد: </a:t>
            </a:r>
            <a:endParaRPr lang="fa-IR" smtClean="0">
              <a:cs typeface="B Nazanin" panose="00000400000000000000" pitchFamily="2" charset="-78"/>
            </a:endParaRPr>
          </a:p>
          <a:p>
            <a:pPr algn="just"/>
            <a:endParaRPr lang="fa-IR"/>
          </a:p>
        </p:txBody>
      </p:sp>
    </p:spTree>
    <p:extLst>
      <p:ext uri="{BB962C8B-B14F-4D97-AF65-F5344CB8AC3E}">
        <p14:creationId xmlns:p14="http://schemas.microsoft.com/office/powerpoint/2010/main" val="5461911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بين </a:t>
            </a:r>
            <a:r>
              <a:rPr lang="fa-IR">
                <a:cs typeface="B Nazanin" panose="00000400000000000000" pitchFamily="2" charset="-78"/>
              </a:rPr>
              <a:t>جنسيت و ميزان انگيزةتحصيلي رابطة </a:t>
            </a:r>
            <a:r>
              <a:rPr lang="fa-IR" smtClean="0">
                <a:cs typeface="B Nazanin" panose="00000400000000000000" pitchFamily="2" charset="-78"/>
              </a:rPr>
              <a:t>معني داري </a:t>
            </a:r>
            <a:r>
              <a:rPr lang="fa-IR">
                <a:cs typeface="B Nazanin" panose="00000400000000000000" pitchFamily="2" charset="-78"/>
              </a:rPr>
              <a:t>وجود نداشت، اين موضـوع بـا برخـي از </a:t>
            </a:r>
            <a:r>
              <a:rPr lang="fa-IR" smtClean="0">
                <a:cs typeface="B Nazanin" panose="00000400000000000000" pitchFamily="2" charset="-78"/>
              </a:rPr>
              <a:t>تحقيقـات سازگاري دارد (روحي </a:t>
            </a:r>
            <a:r>
              <a:rPr lang="fa-IR">
                <a:cs typeface="B Nazanin" panose="00000400000000000000" pitchFamily="2" charset="-78"/>
              </a:rPr>
              <a:t>و همكاران، 1386؛ مولوي و همكاران، 1386؛ آلفارو، اُمناتيلر و بامكا، 2006؛ اديمو</a:t>
            </a:r>
            <a:r>
              <a:rPr lang="fa-IR" smtClean="0">
                <a:cs typeface="B Nazanin" panose="00000400000000000000" pitchFamily="2" charset="-78"/>
              </a:rPr>
              <a:t>، 2007) و </a:t>
            </a:r>
            <a:r>
              <a:rPr lang="fa-IR">
                <a:cs typeface="B Nazanin" panose="00000400000000000000" pitchFamily="2" charset="-78"/>
              </a:rPr>
              <a:t>با برخي از تحقيقات مغايرت دارد </a:t>
            </a:r>
            <a:r>
              <a:rPr lang="fa-IR" smtClean="0">
                <a:cs typeface="B Nazanin" panose="00000400000000000000" pitchFamily="2" charset="-78"/>
              </a:rPr>
              <a:t>(ميس</a:t>
            </a:r>
            <a:r>
              <a:rPr lang="fa-IR">
                <a:cs typeface="B Nazanin" panose="00000400000000000000" pitchFamily="2" charset="-78"/>
              </a:rPr>
              <a:t>، گلينك و برگ، 2006؛ لانگ و همكاران، </a:t>
            </a:r>
            <a:r>
              <a:rPr lang="fa-IR" smtClean="0">
                <a:cs typeface="B Nazanin" panose="00000400000000000000" pitchFamily="2" charset="-78"/>
              </a:rPr>
              <a:t>.2007) دليـل</a:t>
            </a:r>
            <a:r>
              <a:rPr lang="fa-IR">
                <a:cs typeface="B Nazanin" panose="00000400000000000000" pitchFamily="2" charset="-78"/>
              </a:rPr>
              <a:t> </a:t>
            </a:r>
            <a:r>
              <a:rPr lang="fa-IR" smtClean="0">
                <a:cs typeface="B Nazanin" panose="00000400000000000000" pitchFamily="2" charset="-78"/>
              </a:rPr>
              <a:t>آن </a:t>
            </a:r>
            <a:r>
              <a:rPr lang="fa-IR">
                <a:cs typeface="B Nazanin" panose="00000400000000000000" pitchFamily="2" charset="-78"/>
              </a:rPr>
              <a:t>شايد اين باشد كه اگر چه فراواني دختران در دانشگاه نسبت به پسران بيشتر اسـت، امـا همـين </a:t>
            </a:r>
            <a:r>
              <a:rPr lang="fa-IR" smtClean="0">
                <a:cs typeface="B Nazanin" panose="00000400000000000000" pitchFamily="2" charset="-78"/>
              </a:rPr>
              <a:t>تعـداد پسراني </a:t>
            </a:r>
            <a:r>
              <a:rPr lang="fa-IR">
                <a:cs typeface="B Nazanin" panose="00000400000000000000" pitchFamily="2" charset="-78"/>
              </a:rPr>
              <a:t>كه به دانشگاه راه </a:t>
            </a:r>
            <a:r>
              <a:rPr lang="fa-IR" smtClean="0">
                <a:cs typeface="B Nazanin" panose="00000400000000000000" pitchFamily="2" charset="-78"/>
              </a:rPr>
              <a:t>مي يابند </a:t>
            </a:r>
            <a:r>
              <a:rPr lang="fa-IR">
                <a:cs typeface="B Nazanin" panose="00000400000000000000" pitchFamily="2" charset="-78"/>
              </a:rPr>
              <a:t>از انگيزة كافي جهت تحصيل برخوردارند به طوريكه تفاوت </a:t>
            </a:r>
            <a:r>
              <a:rPr lang="fa-IR" smtClean="0">
                <a:cs typeface="B Nazanin" panose="00000400000000000000" pitchFamily="2" charset="-78"/>
              </a:rPr>
              <a:t>محـسوسي را </a:t>
            </a:r>
            <a:r>
              <a:rPr lang="fa-IR">
                <a:cs typeface="B Nazanin" panose="00000400000000000000" pitchFamily="2" charset="-78"/>
              </a:rPr>
              <a:t>نميتوان بين اين دو جنسيت قائل شد، و پسران </a:t>
            </a:r>
            <a:r>
              <a:rPr lang="fa-IR" smtClean="0">
                <a:cs typeface="B Nazanin" panose="00000400000000000000" pitchFamily="2" charset="-78"/>
              </a:rPr>
              <a:t>بي انگيزه </a:t>
            </a:r>
            <a:r>
              <a:rPr lang="fa-IR">
                <a:cs typeface="B Nazanin" panose="00000400000000000000" pitchFamily="2" charset="-78"/>
              </a:rPr>
              <a:t>احتمالاً تـلاش چنـداني جهـت راه يـابي </a:t>
            </a:r>
            <a:r>
              <a:rPr lang="fa-IR" smtClean="0">
                <a:cs typeface="B Nazanin" panose="00000400000000000000" pitchFamily="2" charset="-78"/>
              </a:rPr>
              <a:t>بـه دانشگاه </a:t>
            </a:r>
            <a:r>
              <a:rPr lang="fa-IR">
                <a:cs typeface="B Nazanin" panose="00000400000000000000" pitchFamily="2" charset="-78"/>
              </a:rPr>
              <a:t>انجام </a:t>
            </a:r>
            <a:r>
              <a:rPr lang="fa-IR" smtClean="0">
                <a:cs typeface="B Nazanin" panose="00000400000000000000" pitchFamily="2" charset="-78"/>
              </a:rPr>
              <a:t>نمي دهند </a:t>
            </a:r>
          </a:p>
          <a:p>
            <a:pPr marL="0" indent="0" algn="just">
              <a:buNone/>
            </a:pPr>
            <a:r>
              <a:rPr lang="fa-IR"/>
              <a:t/>
            </a:r>
            <a:br>
              <a:rPr lang="fa-IR"/>
            </a:br>
            <a:endParaRPr lang="fa-IR"/>
          </a:p>
        </p:txBody>
      </p:sp>
      <p:sp>
        <p:nvSpPr>
          <p:cNvPr id="4" name="Rounded Rectangle 3"/>
          <p:cNvSpPr/>
          <p:nvPr/>
        </p:nvSpPr>
        <p:spPr>
          <a:xfrm>
            <a:off x="1330036" y="5049982"/>
            <a:ext cx="3803073" cy="810491"/>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جنسيت و ميزان انگيزةتحصيلي</a:t>
            </a:r>
            <a:endParaRPr lang="fa-IR"/>
          </a:p>
        </p:txBody>
      </p:sp>
    </p:spTree>
    <p:extLst>
      <p:ext uri="{BB962C8B-B14F-4D97-AF65-F5344CB8AC3E}">
        <p14:creationId xmlns:p14="http://schemas.microsoft.com/office/powerpoint/2010/main" val="25746633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بين </a:t>
            </a:r>
            <a:r>
              <a:rPr lang="fa-IR" b="1">
                <a:solidFill>
                  <a:srgbClr val="FF0000"/>
                </a:solidFill>
                <a:cs typeface="B Nazanin" panose="00000400000000000000" pitchFamily="2" charset="-78"/>
              </a:rPr>
              <a:t>وضعيت تأهل و </a:t>
            </a:r>
            <a:r>
              <a:rPr lang="fa-IR" b="1" smtClean="0">
                <a:solidFill>
                  <a:srgbClr val="FF0000"/>
                </a:solidFill>
                <a:cs typeface="B Nazanin" panose="00000400000000000000" pitchFamily="2" charset="-78"/>
              </a:rPr>
              <a:t>انگيزة تحصيلي </a:t>
            </a:r>
            <a:r>
              <a:rPr lang="fa-IR">
                <a:cs typeface="B Nazanin" panose="00000400000000000000" pitchFamily="2" charset="-78"/>
              </a:rPr>
              <a:t>رابطه وجود نداشت، و اين موضوع موافق با تحقيقات افرادي </a:t>
            </a:r>
            <a:r>
              <a:rPr lang="fa-IR" smtClean="0">
                <a:cs typeface="B Nazanin" panose="00000400000000000000" pitchFamily="2" charset="-78"/>
              </a:rPr>
              <a:t>چون شريفي </a:t>
            </a:r>
            <a:r>
              <a:rPr lang="fa-IR">
                <a:cs typeface="B Nazanin" panose="00000400000000000000" pitchFamily="2" charset="-78"/>
              </a:rPr>
              <a:t>و طاهري </a:t>
            </a:r>
            <a:r>
              <a:rPr lang="fa-IR" smtClean="0">
                <a:cs typeface="B Nazanin" panose="00000400000000000000" pitchFamily="2" charset="-78"/>
              </a:rPr>
              <a:t>نساج(1381)و </a:t>
            </a:r>
            <a:r>
              <a:rPr lang="fa-IR">
                <a:cs typeface="B Nazanin" panose="00000400000000000000" pitchFamily="2" charset="-78"/>
              </a:rPr>
              <a:t>مخالف با تحقيقات افرادي چون </a:t>
            </a:r>
            <a:r>
              <a:rPr lang="fa-IR" smtClean="0">
                <a:cs typeface="B Nazanin" panose="00000400000000000000" pitchFamily="2" charset="-78"/>
              </a:rPr>
              <a:t>مولوي </a:t>
            </a:r>
            <a:r>
              <a:rPr lang="fa-IR">
                <a:cs typeface="B Nazanin" panose="00000400000000000000" pitchFamily="2" charset="-78"/>
              </a:rPr>
              <a:t>(</a:t>
            </a:r>
            <a:r>
              <a:rPr lang="fa-IR" smtClean="0">
                <a:cs typeface="B Nazanin" panose="00000400000000000000" pitchFamily="2" charset="-78"/>
              </a:rPr>
              <a:t>1386)مي باشد</a:t>
            </a:r>
            <a:r>
              <a:rPr lang="fa-IR">
                <a:cs typeface="B Nazanin" panose="00000400000000000000" pitchFamily="2" charset="-78"/>
              </a:rPr>
              <a:t>. </a:t>
            </a:r>
            <a:endParaRPr lang="fa-IR" smtClean="0">
              <a:cs typeface="B Nazanin" panose="00000400000000000000" pitchFamily="2" charset="-78"/>
            </a:endParaRPr>
          </a:p>
          <a:p>
            <a:endParaRPr lang="fa-IR">
              <a:cs typeface="B Nazanin" panose="00000400000000000000" pitchFamily="2" charset="-78"/>
            </a:endParaRPr>
          </a:p>
          <a:p>
            <a:pPr algn="just"/>
            <a:r>
              <a:rPr lang="fa-IR">
                <a:cs typeface="B Nazanin" panose="00000400000000000000" pitchFamily="2" charset="-78"/>
              </a:rPr>
              <a:t>همچنـين </a:t>
            </a:r>
            <a:r>
              <a:rPr lang="fa-IR" smtClean="0">
                <a:cs typeface="B Nazanin" panose="00000400000000000000" pitchFamily="2" charset="-78"/>
              </a:rPr>
              <a:t>ميزان </a:t>
            </a:r>
            <a:r>
              <a:rPr lang="fa-IR">
                <a:cs typeface="B Nazanin" panose="00000400000000000000" pitchFamily="2" charset="-78"/>
              </a:rPr>
              <a:t>انگيزه تحصيلي دانشجويان بر حسب </a:t>
            </a:r>
            <a:r>
              <a:rPr lang="fa-IR" smtClean="0">
                <a:cs typeface="B Nazanin" panose="00000400000000000000" pitchFamily="2" charset="-78"/>
              </a:rPr>
              <a:t> </a:t>
            </a:r>
            <a:r>
              <a:rPr lang="fa-IR">
                <a:cs typeface="B Nazanin" panose="00000400000000000000" pitchFamily="2" charset="-78"/>
              </a:rPr>
              <a:t>سن </a:t>
            </a:r>
            <a:r>
              <a:rPr lang="fa-IR" smtClean="0">
                <a:cs typeface="B Nazanin" panose="00000400000000000000" pitchFamily="2" charset="-78"/>
              </a:rPr>
              <a:t>(مطابق </a:t>
            </a:r>
            <a:r>
              <a:rPr lang="fa-IR">
                <a:cs typeface="B Nazanin" panose="00000400000000000000" pitchFamily="2" charset="-78"/>
              </a:rPr>
              <a:t>با تحقيق اديمو</a:t>
            </a:r>
            <a:r>
              <a:rPr lang="fa-IR" smtClean="0">
                <a:cs typeface="B Nazanin" panose="00000400000000000000" pitchFamily="2" charset="-78"/>
              </a:rPr>
              <a:t>، 2007) </a:t>
            </a:r>
            <a:r>
              <a:rPr lang="fa-IR">
                <a:cs typeface="B Nazanin" panose="00000400000000000000" pitchFamily="2" charset="-78"/>
              </a:rPr>
              <a:t>، </a:t>
            </a:r>
            <a:r>
              <a:rPr lang="fa-IR" b="1">
                <a:solidFill>
                  <a:srgbClr val="FF0000"/>
                </a:solidFill>
                <a:cs typeface="B Nazanin" panose="00000400000000000000" pitchFamily="2" charset="-78"/>
              </a:rPr>
              <a:t>نوبـت پـذيرش </a:t>
            </a:r>
            <a:r>
              <a:rPr lang="fa-IR" b="1" smtClean="0">
                <a:solidFill>
                  <a:srgbClr val="FF0000"/>
                </a:solidFill>
                <a:cs typeface="B Nazanin" panose="00000400000000000000" pitchFamily="2" charset="-78"/>
              </a:rPr>
              <a:t>(روزانـه </a:t>
            </a:r>
            <a:r>
              <a:rPr lang="fa-IR" b="1">
                <a:solidFill>
                  <a:srgbClr val="FF0000"/>
                </a:solidFill>
                <a:cs typeface="B Nazanin" panose="00000400000000000000" pitchFamily="2" charset="-78"/>
              </a:rPr>
              <a:t>و </a:t>
            </a:r>
            <a:r>
              <a:rPr lang="fa-IR" b="1" smtClean="0">
                <a:solidFill>
                  <a:srgbClr val="FF0000"/>
                </a:solidFill>
                <a:cs typeface="B Nazanin" panose="00000400000000000000" pitchFamily="2" charset="-78"/>
              </a:rPr>
              <a:t>شبانه)، </a:t>
            </a:r>
            <a:r>
              <a:rPr lang="fa-IR" b="1" smtClean="0">
                <a:solidFill>
                  <a:srgbClr val="00B0F0"/>
                </a:solidFill>
                <a:cs typeface="B Nazanin" panose="00000400000000000000" pitchFamily="2" charset="-78"/>
              </a:rPr>
              <a:t>وضعيت </a:t>
            </a:r>
            <a:r>
              <a:rPr lang="fa-IR" b="1">
                <a:solidFill>
                  <a:srgbClr val="00B0F0"/>
                </a:solidFill>
                <a:cs typeface="B Nazanin" panose="00000400000000000000" pitchFamily="2" charset="-78"/>
              </a:rPr>
              <a:t>اشتغال</a:t>
            </a:r>
            <a:r>
              <a:rPr lang="fa-IR">
                <a:cs typeface="B Nazanin" panose="00000400000000000000" pitchFamily="2" charset="-78"/>
              </a:rPr>
              <a:t>، </a:t>
            </a:r>
            <a:r>
              <a:rPr lang="fa-IR" b="1">
                <a:solidFill>
                  <a:srgbClr val="00B050"/>
                </a:solidFill>
                <a:cs typeface="B Nazanin" panose="00000400000000000000" pitchFamily="2" charset="-78"/>
              </a:rPr>
              <a:t>سال ورود </a:t>
            </a:r>
            <a:r>
              <a:rPr lang="fa-IR">
                <a:cs typeface="B Nazanin" panose="00000400000000000000" pitchFamily="2" charset="-78"/>
              </a:rPr>
              <a:t>و </a:t>
            </a:r>
            <a:r>
              <a:rPr lang="fa-IR" b="1">
                <a:solidFill>
                  <a:srgbClr val="FF0000"/>
                </a:solidFill>
                <a:cs typeface="B Nazanin" panose="00000400000000000000" pitchFamily="2" charset="-78"/>
              </a:rPr>
              <a:t>تعداد نيمسالهاي گذرانده شده</a:t>
            </a:r>
            <a:r>
              <a:rPr lang="fa-IR">
                <a:cs typeface="B Nazanin" panose="00000400000000000000" pitchFamily="2" charset="-78"/>
              </a:rPr>
              <a:t> نيز متفاوت نبود</a:t>
            </a:r>
          </a:p>
        </p:txBody>
      </p:sp>
    </p:spTree>
    <p:extLst>
      <p:ext uri="{BB962C8B-B14F-4D97-AF65-F5344CB8AC3E}">
        <p14:creationId xmlns:p14="http://schemas.microsoft.com/office/powerpoint/2010/main" val="4768210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a:bodyPr>
          <a:lstStyle/>
          <a:p>
            <a:pPr algn="just"/>
            <a:r>
              <a:rPr lang="fa-IR">
                <a:cs typeface="B Nazanin" panose="00000400000000000000" pitchFamily="2" charset="-78"/>
              </a:rPr>
              <a:t>اما م</a:t>
            </a:r>
            <a:r>
              <a:rPr lang="fa-IR" b="1">
                <a:solidFill>
                  <a:srgbClr val="FF0000"/>
                </a:solidFill>
                <a:cs typeface="B Nazanin" panose="00000400000000000000" pitchFamily="2" charset="-78"/>
              </a:rPr>
              <a:t>يزان انگيزه تحصيلي در بين دانشجويان دانشكده هاي مختلف </a:t>
            </a:r>
            <a:r>
              <a:rPr lang="fa-IR">
                <a:cs typeface="B Nazanin" panose="00000400000000000000" pitchFamily="2" charset="-78"/>
              </a:rPr>
              <a:t>با همديگر فرق داشت، و احتمالاً يكي از دلايلي كه تفاوت انگيزه بر حسب رشته معني دار نشد ولي بر حسب دانشكده معني دار شد به حجم نمونة كم پژوهش مربوط مي شود چون مقدار </a:t>
            </a:r>
            <a:r>
              <a:rPr lang="fa-IR" smtClean="0">
                <a:cs typeface="B Nazanin" panose="00000400000000000000" pitchFamily="2" charset="-78"/>
              </a:rPr>
              <a:t>0/07 =</a:t>
            </a:r>
            <a:r>
              <a:rPr lang="en-US" smtClean="0">
                <a:cs typeface="B Nazanin" panose="00000400000000000000" pitchFamily="2" charset="-78"/>
              </a:rPr>
              <a:t>sig </a:t>
            </a:r>
            <a:r>
              <a:rPr lang="fa-IR" smtClean="0">
                <a:cs typeface="B Nazanin" panose="00000400000000000000" pitchFamily="2" charset="-78"/>
              </a:rPr>
              <a:t> بود </a:t>
            </a:r>
            <a:r>
              <a:rPr lang="fa-IR">
                <a:cs typeface="B Nazanin" panose="00000400000000000000" pitchFamily="2" charset="-78"/>
              </a:rPr>
              <a:t>كه به ميزان كمتر از </a:t>
            </a:r>
            <a:r>
              <a:rPr lang="fa-IR" smtClean="0">
                <a:cs typeface="B Nazanin" panose="00000400000000000000" pitchFamily="2" charset="-78"/>
              </a:rPr>
              <a:t>0/05 نزديك است. اما تفاوت انگيزه </a:t>
            </a:r>
            <a:r>
              <a:rPr lang="fa-IR">
                <a:cs typeface="B Nazanin" panose="00000400000000000000" pitchFamily="2" charset="-78"/>
              </a:rPr>
              <a:t>در دانشكده به اين صورت است كه دانشجويان دانـشكدة آمـار و رياضـي نـسبت بـه دانـشجويان </a:t>
            </a:r>
            <a:r>
              <a:rPr lang="fa-IR" smtClean="0">
                <a:cs typeface="B Nazanin" panose="00000400000000000000" pitchFamily="2" charset="-78"/>
              </a:rPr>
              <a:t>دانشكده هاي </a:t>
            </a:r>
            <a:r>
              <a:rPr lang="fa-IR">
                <a:cs typeface="B Nazanin" panose="00000400000000000000" pitchFamily="2" charset="-78"/>
              </a:rPr>
              <a:t>كشاورزي، تربيت بدني ، روان شناسي و علوم تربيتي و منابع طبيعـي از ميـزان انگيـزه تحـصيلي پايينتري برخوردار بودند . </a:t>
            </a:r>
          </a:p>
        </p:txBody>
      </p:sp>
    </p:spTree>
    <p:extLst>
      <p:ext uri="{BB962C8B-B14F-4D97-AF65-F5344CB8AC3E}">
        <p14:creationId xmlns:p14="http://schemas.microsoft.com/office/powerpoint/2010/main" val="27609216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همچنـين دانـشجويان دانـشكده هـاي كـشاورزي و تربيـت بـدني نـسبت بـه دانشجويان دانشكدة الهيات از ميزان انگيـزه تحـصيلي بـالاتري برخـوردار بودنـد . و بـالاخره، دانـشجويان دانشكدة الهيات نسبت به دانشجويان دانشكده هاي روان شناسي و علوم تربيتي و منابع طبيعـي نيـز انگيـزه - تحصيلي پايين تري را نشان دادند. اين موضوع با تحقيق رشدبيگي (1381) همخواني دارد كـه در آن ميـزان انگيزه بين دانشجويان مهندسي، پزشكي و علوم انساني با هم فرق داشت . دانـشجويان مهندسـي انگيـزش - دروني پايينتر و </a:t>
            </a:r>
            <a:r>
              <a:rPr lang="fa-IR" b="1">
                <a:solidFill>
                  <a:srgbClr val="FF0000"/>
                </a:solidFill>
                <a:cs typeface="B Nazanin" panose="00000400000000000000" pitchFamily="2" charset="-78"/>
              </a:rPr>
              <a:t>دانشجويان پزشكي خودپنداره برتري نسبت به دو گروه دانشجويان ديگر نشان دادند</a:t>
            </a:r>
            <a:endParaRPr lang="fa-IR" b="1">
              <a:solidFill>
                <a:srgbClr val="FF0000"/>
              </a:solidFill>
            </a:endParaRPr>
          </a:p>
        </p:txBody>
      </p:sp>
    </p:spTree>
    <p:extLst>
      <p:ext uri="{BB962C8B-B14F-4D97-AF65-F5344CB8AC3E}">
        <p14:creationId xmlns:p14="http://schemas.microsoft.com/office/powerpoint/2010/main" val="10393867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براساس نظريه ها و پيشينة تحقيق، رضايت از امكانات آموزشي و پژوهشي، كنش دانشجو والدين، كـنش - -استاد دانشجو، ارزيابي از گروههاي مرجع، پايگاه اجتماعي اقتصادي، اميـد - </a:t>
            </a:r>
            <a:r>
              <a:rPr lang="fa-IR" smtClean="0">
                <a:cs typeface="B Nazanin" panose="00000400000000000000" pitchFamily="2" charset="-78"/>
              </a:rPr>
              <a:t>بـه آينـدة </a:t>
            </a:r>
            <a:r>
              <a:rPr lang="fa-IR">
                <a:cs typeface="B Nazanin" panose="00000400000000000000" pitchFamily="2" charset="-78"/>
              </a:rPr>
              <a:t>شـغلي و موفقيـت - تحصيلي به عنوان متغيرهاي مستقل تأثيرگذار بر ميزان انگيزةتحصيلي انتخاب </a:t>
            </a:r>
            <a:r>
              <a:rPr lang="fa-IR" smtClean="0">
                <a:cs typeface="B Nazanin" panose="00000400000000000000" pitchFamily="2" charset="-78"/>
              </a:rPr>
              <a:t>شدند. </a:t>
            </a:r>
            <a:r>
              <a:rPr lang="fa-IR">
                <a:cs typeface="B Nazanin" panose="00000400000000000000" pitchFamily="2" charset="-78"/>
              </a:rPr>
              <a:t>ميانگين رضايت از امكانات آموزشي و پژوهشي ميزاني در حدمتوسط رو به پايين را در بين دانشجويان </a:t>
            </a:r>
            <a:r>
              <a:rPr lang="fa-IR" smtClean="0">
                <a:cs typeface="B Nazanin" panose="00000400000000000000" pitchFamily="2" charset="-78"/>
              </a:rPr>
              <a:t>نشان </a:t>
            </a:r>
            <a:r>
              <a:rPr lang="fa-IR">
                <a:cs typeface="B Nazanin" panose="00000400000000000000" pitchFamily="2" charset="-78"/>
              </a:rPr>
              <a:t>مي </a:t>
            </a:r>
            <a:r>
              <a:rPr lang="fa-IR" smtClean="0">
                <a:cs typeface="B Nazanin" panose="00000400000000000000" pitchFamily="2" charset="-78"/>
              </a:rPr>
              <a:t>دهد. </a:t>
            </a:r>
            <a:endParaRPr lang="fa-IR">
              <a:cs typeface="B Nazanin" panose="00000400000000000000" pitchFamily="2" charset="-78"/>
            </a:endParaRPr>
          </a:p>
        </p:txBody>
      </p:sp>
    </p:spTree>
    <p:extLst>
      <p:ext uri="{BB962C8B-B14F-4D97-AF65-F5344CB8AC3E}">
        <p14:creationId xmlns:p14="http://schemas.microsoft.com/office/powerpoint/2010/main" val="198044676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همچنين نتايج تحقيق نشان داد كه بين </a:t>
            </a:r>
            <a:r>
              <a:rPr lang="fa-IR" b="1">
                <a:solidFill>
                  <a:srgbClr val="FF0000"/>
                </a:solidFill>
                <a:cs typeface="B Nazanin" panose="00000400000000000000" pitchFamily="2" charset="-78"/>
              </a:rPr>
              <a:t>رضايت از امكانات آموزشـي و پژوهـشي و انگيـزه - تحصيلي</a:t>
            </a:r>
            <a:r>
              <a:rPr lang="fa-IR">
                <a:cs typeface="B Nazanin" panose="00000400000000000000" pitchFamily="2" charset="-78"/>
              </a:rPr>
              <a:t> همبستگي مثبت مستقيم و معناداري وجود دارد و محققان ديگر نيز اثر اين عامل را تأييدكرده انـد (نظير عسكري، 1384؛ روحي و همكاران؛ 1386؛ مولوي و همكاران؛ 1386؛ حسندرا، قدس، كروني، 2003). همچنين اين موضوع با </a:t>
            </a:r>
            <a:r>
              <a:rPr lang="fa-IR" b="1">
                <a:solidFill>
                  <a:srgbClr val="FF0000"/>
                </a:solidFill>
                <a:cs typeface="B Nazanin" panose="00000400000000000000" pitchFamily="2" charset="-78"/>
              </a:rPr>
              <a:t>نظريه برابري آدامز</a:t>
            </a:r>
            <a:r>
              <a:rPr lang="fa-IR">
                <a:cs typeface="B Nazanin" panose="00000400000000000000" pitchFamily="2" charset="-78"/>
              </a:rPr>
              <a:t>، افراد بر حسب امکانات و تطابق آن با استعداد و توانایی های خود تصمیم می گیرند و امکانات جزء عوامل انگیزشی به حساب می آیند که رضایت از آنها به ارتقاء سطح انگیزه می انجامد. </a:t>
            </a:r>
          </a:p>
          <a:p>
            <a:endParaRPr lang="fa-IR"/>
          </a:p>
        </p:txBody>
      </p:sp>
    </p:spTree>
    <p:extLst>
      <p:ext uri="{BB962C8B-B14F-4D97-AF65-F5344CB8AC3E}">
        <p14:creationId xmlns:p14="http://schemas.microsoft.com/office/powerpoint/2010/main" val="7753067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3835020" y="1825625"/>
            <a:ext cx="7518779" cy="4351338"/>
          </a:xfrm>
        </p:spPr>
        <p:txBody>
          <a:bodyPr>
            <a:normAutofit/>
          </a:bodyPr>
          <a:lstStyle/>
          <a:p>
            <a:pPr algn="just"/>
            <a:r>
              <a:rPr lang="fa-IR">
                <a:cs typeface="B Nazanin" panose="00000400000000000000" pitchFamily="2" charset="-78"/>
              </a:rPr>
              <a:t>از نظر در جه اهميت، كيفيت ارتباط دانـشجو - والـدين در درجـه اول و حمايـت والـدين از پيـشرفت تحصيلي دانشجو در درجه دوم قرار مي </a:t>
            </a:r>
            <a:r>
              <a:rPr lang="fa-IR" smtClean="0">
                <a:cs typeface="B Nazanin" panose="00000400000000000000" pitchFamily="2" charset="-78"/>
              </a:rPr>
              <a:t>گيرد. </a:t>
            </a:r>
            <a:r>
              <a:rPr lang="fa-IR">
                <a:cs typeface="B Nazanin" panose="00000400000000000000" pitchFamily="2" charset="-78"/>
              </a:rPr>
              <a:t>در مجموع، كنش متقابل والدين – </a:t>
            </a:r>
            <a:r>
              <a:rPr lang="fa-IR" smtClean="0">
                <a:cs typeface="B Nazanin" panose="00000400000000000000" pitchFamily="2" charset="-78"/>
              </a:rPr>
              <a:t>دانشجو (شـامل </a:t>
            </a:r>
            <a:r>
              <a:rPr lang="fa-IR">
                <a:cs typeface="B Nazanin" panose="00000400000000000000" pitchFamily="2" charset="-78"/>
              </a:rPr>
              <a:t>كيفـت </a:t>
            </a:r>
            <a:r>
              <a:rPr lang="fa-IR" smtClean="0">
                <a:cs typeface="B Nazanin" panose="00000400000000000000" pitchFamily="2" charset="-78"/>
              </a:rPr>
              <a:t>ارتباط </a:t>
            </a:r>
            <a:r>
              <a:rPr lang="fa-IR">
                <a:cs typeface="B Nazanin" panose="00000400000000000000" pitchFamily="2" charset="-78"/>
              </a:rPr>
              <a:t>و حمايت والدين از پيشرفت </a:t>
            </a:r>
            <a:r>
              <a:rPr lang="fa-IR" smtClean="0">
                <a:cs typeface="B Nazanin" panose="00000400000000000000" pitchFamily="2" charset="-78"/>
              </a:rPr>
              <a:t>تحصيلي) </a:t>
            </a:r>
            <a:r>
              <a:rPr lang="fa-IR">
                <a:cs typeface="B Nazanin" panose="00000400000000000000" pitchFamily="2" charset="-78"/>
              </a:rPr>
              <a:t>نشان </a:t>
            </a:r>
            <a:r>
              <a:rPr lang="fa-IR" smtClean="0">
                <a:cs typeface="B Nazanin" panose="00000400000000000000" pitchFamily="2" charset="-78"/>
              </a:rPr>
              <a:t>مي </a:t>
            </a:r>
            <a:r>
              <a:rPr lang="fa-IR">
                <a:cs typeface="B Nazanin" panose="00000400000000000000" pitchFamily="2" charset="-78"/>
              </a:rPr>
              <a:t>دهد كه از سطح نسبتاً بالايي برخوردار </a:t>
            </a:r>
            <a:r>
              <a:rPr lang="fa-IR" smtClean="0">
                <a:cs typeface="B Nazanin" panose="00000400000000000000" pitchFamily="2" charset="-78"/>
              </a:rPr>
              <a:t>است.  </a:t>
            </a:r>
            <a:endParaRPr lang="fa-IR">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838199" y="1825625"/>
            <a:ext cx="2965399" cy="3592536"/>
          </a:xfrm>
          <a:prstGeom prst="rect">
            <a:avLst/>
          </a:prstGeom>
        </p:spPr>
      </p:pic>
      <p:sp>
        <p:nvSpPr>
          <p:cNvPr id="5" name="TextBox 4"/>
          <p:cNvSpPr txBox="1"/>
          <p:nvPr/>
        </p:nvSpPr>
        <p:spPr>
          <a:xfrm>
            <a:off x="1774209" y="5636525"/>
            <a:ext cx="1146412" cy="369332"/>
          </a:xfrm>
          <a:prstGeom prst="rect">
            <a:avLst/>
          </a:prstGeom>
          <a:noFill/>
        </p:spPr>
        <p:txBody>
          <a:bodyPr wrap="square" rtlCol="1">
            <a:spAutoFit/>
          </a:bodyPr>
          <a:lstStyle/>
          <a:p>
            <a:pPr algn="ctr"/>
            <a:r>
              <a:rPr lang="fa-IR" b="1" smtClean="0">
                <a:solidFill>
                  <a:srgbClr val="FF0000"/>
                </a:solidFill>
                <a:cs typeface="B Nazanin" panose="00000400000000000000" pitchFamily="2" charset="-78"/>
              </a:rPr>
              <a:t>پارسونز</a:t>
            </a:r>
            <a:endParaRPr lang="fa-IR" b="1">
              <a:solidFill>
                <a:srgbClr val="FF0000"/>
              </a:solidFill>
              <a:cs typeface="B Nazanin" panose="00000400000000000000" pitchFamily="2" charset="-78"/>
            </a:endParaRPr>
          </a:p>
        </p:txBody>
      </p:sp>
    </p:spTree>
    <p:extLst>
      <p:ext uri="{BB962C8B-B14F-4D97-AF65-F5344CB8AC3E}">
        <p14:creationId xmlns:p14="http://schemas.microsoft.com/office/powerpoint/2010/main" val="90742082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نتايج تحقيق نيز نشان داد كه بين كنش متقابل والدين و دانـشجو (شـامل كيفيـت ارتبـاط و حمايـت والـدين) و انگيزه تحصيلي همبستگي مثبت و معني داري وجود دارد، كه اين نتايج با تحقيقات ديگـران نيـز همخـواني(ماجوري بنكس، 1992؛ هافمن، 1999؛ حسندرا، قدس، كروني؛ 2003؛ آلفارو، اُمناتيلر و بامكـا، 2006) اين موضوع با توجه به زمينة اجتماعي (خانواده و گروه هاي اجتماعي و غيره) پارسونز كه در شـكل دهـي تمايلات نيازي به عنوان </a:t>
            </a:r>
            <a:r>
              <a:rPr lang="fa-IR" smtClean="0">
                <a:cs typeface="B Nazanin" panose="00000400000000000000" pitchFamily="2" charset="-78"/>
              </a:rPr>
              <a:t>مهمترين </a:t>
            </a:r>
            <a:r>
              <a:rPr lang="fa-IR">
                <a:cs typeface="B Nazanin" panose="00000400000000000000" pitchFamily="2" charset="-78"/>
              </a:rPr>
              <a:t>واحدهاي انگيزش كنش مطرح مي كند، قابل تطبيق است </a:t>
            </a:r>
          </a:p>
          <a:p>
            <a:endParaRPr lang="fa-IR"/>
          </a:p>
        </p:txBody>
      </p:sp>
      <p:sp>
        <p:nvSpPr>
          <p:cNvPr id="4" name="Flowchart: Alternate Process 3"/>
          <p:cNvSpPr/>
          <p:nvPr/>
        </p:nvSpPr>
        <p:spPr>
          <a:xfrm>
            <a:off x="838200" y="4594232"/>
            <a:ext cx="4285397" cy="1050878"/>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مهمترين واحدهاي انگيزش كنش</a:t>
            </a:r>
            <a:endParaRPr lang="fa-IR"/>
          </a:p>
        </p:txBody>
      </p:sp>
    </p:spTree>
    <p:extLst>
      <p:ext uri="{BB962C8B-B14F-4D97-AF65-F5344CB8AC3E}">
        <p14:creationId xmlns:p14="http://schemas.microsoft.com/office/powerpoint/2010/main" val="31827061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3985146" y="1825625"/>
            <a:ext cx="7368654" cy="4351338"/>
          </a:xfrm>
        </p:spPr>
        <p:txBody>
          <a:bodyPr/>
          <a:lstStyle/>
          <a:p>
            <a:pPr algn="just"/>
            <a:r>
              <a:rPr lang="fa-IR" smtClean="0">
                <a:cs typeface="B Nazanin" panose="00000400000000000000" pitchFamily="2" charset="-78"/>
              </a:rPr>
              <a:t>نظريات </a:t>
            </a:r>
            <a:r>
              <a:rPr lang="fa-IR">
                <a:cs typeface="B Nazanin" panose="00000400000000000000" pitchFamily="2" charset="-78"/>
              </a:rPr>
              <a:t>افـرادي </a:t>
            </a:r>
            <a:r>
              <a:rPr lang="fa-IR" smtClean="0">
                <a:cs typeface="B Nazanin" panose="00000400000000000000" pitchFamily="2" charset="-78"/>
              </a:rPr>
              <a:t> </a:t>
            </a:r>
            <a:r>
              <a:rPr lang="fa-IR">
                <a:cs typeface="B Nazanin" panose="00000400000000000000" pitchFamily="2" charset="-78"/>
              </a:rPr>
              <a:t>چون ميلز و گرث و ماهر به برانگيختن رفتار تحت تأثير انتظارات اجتماعي اشاره </a:t>
            </a:r>
            <a:r>
              <a:rPr lang="fa-IR" smtClean="0">
                <a:cs typeface="B Nazanin" panose="00000400000000000000" pitchFamily="2" charset="-78"/>
              </a:rPr>
              <a:t>مي كنند</a:t>
            </a:r>
            <a:r>
              <a:rPr lang="fa-IR">
                <a:cs typeface="B Nazanin" panose="00000400000000000000" pitchFamily="2" charset="-78"/>
              </a:rPr>
              <a:t>، لذا بـا توجـه بـه نتيجه تحقيق و ديدگاههاي ميلز و گرث و ماهر، انتظارات اجتماعي والدين از دانشجو بر افـزايش انگيـزة - تحصيلي موثر بوده است . همچنين در نظرية سرماية اجتماعي كلمن، </a:t>
            </a:r>
            <a:r>
              <a:rPr lang="fa-IR" b="1">
                <a:solidFill>
                  <a:srgbClr val="FF0000"/>
                </a:solidFill>
                <a:cs typeface="B Nazanin" panose="00000400000000000000" pitchFamily="2" charset="-78"/>
              </a:rPr>
              <a:t>روابط اجتماعي والدين و فرزندان در روند تحصيل </a:t>
            </a:r>
            <a:r>
              <a:rPr lang="fa-IR">
                <a:cs typeface="B Nazanin" panose="00000400000000000000" pitchFamily="2" charset="-78"/>
              </a:rPr>
              <a:t>به عنوان سرماية اجتماعي در نظر </a:t>
            </a:r>
            <a:r>
              <a:rPr lang="fa-IR" smtClean="0">
                <a:cs typeface="B Nazanin" panose="00000400000000000000" pitchFamily="2" charset="-78"/>
              </a:rPr>
              <a:t>گرفته </a:t>
            </a:r>
            <a:r>
              <a:rPr lang="fa-IR">
                <a:cs typeface="B Nazanin" panose="00000400000000000000" pitchFamily="2" charset="-78"/>
              </a:rPr>
              <a:t>مي </a:t>
            </a:r>
            <a:r>
              <a:rPr lang="fa-IR" smtClean="0">
                <a:cs typeface="B Nazanin" panose="00000400000000000000" pitchFamily="2" charset="-78"/>
              </a:rPr>
              <a:t>شود </a:t>
            </a:r>
            <a:r>
              <a:rPr lang="fa-IR">
                <a:cs typeface="B Nazanin" panose="00000400000000000000" pitchFamily="2" charset="-78"/>
              </a:rPr>
              <a:t>كه بر انگيزه و موفقيـت تحـصيلي فرزنـدان </a:t>
            </a:r>
            <a:r>
              <a:rPr lang="fa-IR" smtClean="0">
                <a:cs typeface="B Nazanin" panose="00000400000000000000" pitchFamily="2" charset="-78"/>
              </a:rPr>
              <a:t>تاثیر می گذارد</a:t>
            </a:r>
            <a:endParaRPr lang="fa-IR">
              <a:cs typeface="B Nazanin" panose="00000400000000000000" pitchFamily="2" charset="-78"/>
            </a:endParaRPr>
          </a:p>
          <a:p>
            <a:endParaRPr lang="fa-IR"/>
          </a:p>
        </p:txBody>
      </p:sp>
      <p:pic>
        <p:nvPicPr>
          <p:cNvPr id="4" name="Picture 3"/>
          <p:cNvPicPr>
            <a:picLocks noChangeAspect="1"/>
          </p:cNvPicPr>
          <p:nvPr/>
        </p:nvPicPr>
        <p:blipFill>
          <a:blip r:embed="rId2"/>
          <a:stretch>
            <a:fillRect/>
          </a:stretch>
        </p:blipFill>
        <p:spPr>
          <a:xfrm>
            <a:off x="838200" y="1922700"/>
            <a:ext cx="3146946" cy="3522757"/>
          </a:xfrm>
          <a:prstGeom prst="rect">
            <a:avLst/>
          </a:prstGeom>
        </p:spPr>
      </p:pic>
      <p:sp>
        <p:nvSpPr>
          <p:cNvPr id="5" name="TextBox 4"/>
          <p:cNvSpPr txBox="1"/>
          <p:nvPr/>
        </p:nvSpPr>
        <p:spPr>
          <a:xfrm>
            <a:off x="1592807" y="5626544"/>
            <a:ext cx="1637732" cy="369332"/>
          </a:xfrm>
          <a:prstGeom prst="rect">
            <a:avLst/>
          </a:prstGeom>
          <a:noFill/>
        </p:spPr>
        <p:txBody>
          <a:bodyPr wrap="square" rtlCol="1">
            <a:spAutoFit/>
          </a:bodyPr>
          <a:lstStyle/>
          <a:p>
            <a:pPr algn="ctr"/>
            <a:r>
              <a:rPr lang="fa-IR" smtClean="0">
                <a:solidFill>
                  <a:srgbClr val="FF0000"/>
                </a:solidFill>
                <a:cs typeface="B Nazanin" panose="00000400000000000000" pitchFamily="2" charset="-78"/>
              </a:rPr>
              <a:t>جیمز کلمن</a:t>
            </a:r>
            <a:endParaRPr lang="fa-IR">
              <a:solidFill>
                <a:srgbClr val="FF0000"/>
              </a:solidFill>
              <a:cs typeface="B Nazanin" panose="00000400000000000000" pitchFamily="2" charset="-78"/>
            </a:endParaRPr>
          </a:p>
        </p:txBody>
      </p:sp>
    </p:spTree>
    <p:extLst>
      <p:ext uri="{BB962C8B-B14F-4D97-AF65-F5344CB8AC3E}">
        <p14:creationId xmlns:p14="http://schemas.microsoft.com/office/powerpoint/2010/main" val="307128462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3657600" y="1825625"/>
            <a:ext cx="7696200" cy="4351338"/>
          </a:xfrm>
        </p:spPr>
        <p:txBody>
          <a:bodyPr>
            <a:normAutofit lnSpcReduction="10000"/>
          </a:bodyPr>
          <a:lstStyle/>
          <a:p>
            <a:pPr algn="just"/>
            <a:r>
              <a:rPr lang="fa-IR" smtClean="0">
                <a:cs typeface="B Nazanin" panose="00000400000000000000" pitchFamily="2" charset="-78"/>
              </a:rPr>
              <a:t>نتايج </a:t>
            </a:r>
            <a:r>
              <a:rPr lang="fa-IR">
                <a:cs typeface="B Nazanin" panose="00000400000000000000" pitchFamily="2" charset="-78"/>
              </a:rPr>
              <a:t>آزمون همبستگي نشان داد كه با افزايش كنش دانشجو و اسـتاد ميـزان انگيـزة تحـصيلي دانـشجويان افزايش مي يابد، و همچنين نتايج رگرسيوني و تحليل مسير نيز نشان داد كه كنش استاد - دانشجو بر انگيزة- تحصيلي دانشجويان تأثير مثبت دارد، اين موضوع با تحقيقات پيشين همخواني دارد </a:t>
            </a:r>
            <a:r>
              <a:rPr lang="fa-IR" smtClean="0">
                <a:cs typeface="B Nazanin" panose="00000400000000000000" pitchFamily="2" charset="-78"/>
              </a:rPr>
              <a:t>(نظيرعسكري</a:t>
            </a:r>
            <a:r>
              <a:rPr lang="fa-IR">
                <a:cs typeface="B Nazanin" panose="00000400000000000000" pitchFamily="2" charset="-78"/>
              </a:rPr>
              <a:t>، </a:t>
            </a:r>
            <a:r>
              <a:rPr lang="fa-IR" smtClean="0">
                <a:cs typeface="B Nazanin" panose="00000400000000000000" pitchFamily="2" charset="-78"/>
              </a:rPr>
              <a:t>1384؛ پورقاسمی، 1387؛ </a:t>
            </a:r>
            <a:r>
              <a:rPr lang="fa-IR">
                <a:cs typeface="B Nazanin" panose="00000400000000000000" pitchFamily="2" charset="-78"/>
              </a:rPr>
              <a:t>هافمن، </a:t>
            </a:r>
            <a:r>
              <a:rPr lang="fa-IR" smtClean="0">
                <a:cs typeface="B Nazanin" panose="00000400000000000000" pitchFamily="2" charset="-78"/>
              </a:rPr>
              <a:t>1999؛ </a:t>
            </a:r>
            <a:r>
              <a:rPr lang="fa-IR">
                <a:cs typeface="B Nazanin" panose="00000400000000000000" pitchFamily="2" charset="-78"/>
              </a:rPr>
              <a:t>حسندرا، قدس و كروني، 2003؛ هـاردري و </a:t>
            </a:r>
            <a:r>
              <a:rPr lang="fa-IR" smtClean="0">
                <a:cs typeface="B Nazanin" panose="00000400000000000000" pitchFamily="2" charset="-78"/>
              </a:rPr>
              <a:t>همكـاران؛ </a:t>
            </a:r>
            <a:r>
              <a:rPr lang="fa-IR">
                <a:cs typeface="B Nazanin" panose="00000400000000000000" pitchFamily="2" charset="-78"/>
              </a:rPr>
              <a:t>آلفـرو، </a:t>
            </a:r>
            <a:r>
              <a:rPr lang="fa-IR" smtClean="0">
                <a:cs typeface="B Nazanin" panose="00000400000000000000" pitchFamily="2" charset="-78"/>
              </a:rPr>
              <a:t>آمناتيلر </a:t>
            </a:r>
            <a:r>
              <a:rPr lang="fa-IR">
                <a:cs typeface="B Nazanin" panose="00000400000000000000" pitchFamily="2" charset="-78"/>
              </a:rPr>
              <a:t>و بامكا</a:t>
            </a:r>
            <a:r>
              <a:rPr lang="fa-IR" smtClean="0">
                <a:cs typeface="B Nazanin" panose="00000400000000000000" pitchFamily="2" charset="-78"/>
              </a:rPr>
              <a:t>، 2006) </a:t>
            </a:r>
            <a:r>
              <a:rPr lang="fa-IR">
                <a:cs typeface="B Nazanin" panose="00000400000000000000" pitchFamily="2" charset="-78"/>
              </a:rPr>
              <a:t>همچنين نظريه وينستين و كوكلي كه به اهميت تعامل استاد </a:t>
            </a:r>
            <a:r>
              <a:rPr lang="fa-IR" smtClean="0">
                <a:cs typeface="B Nazanin" panose="00000400000000000000" pitchFamily="2" charset="-78"/>
              </a:rPr>
              <a:t>دانشجو </a:t>
            </a:r>
            <a:r>
              <a:rPr lang="fa-IR">
                <a:cs typeface="B Nazanin" panose="00000400000000000000" pitchFamily="2" charset="-78"/>
              </a:rPr>
              <a:t>در بالا </a:t>
            </a:r>
            <a:r>
              <a:rPr lang="fa-IR" smtClean="0">
                <a:cs typeface="B Nazanin" panose="00000400000000000000" pitchFamily="2" charset="-78"/>
              </a:rPr>
              <a:t>بـردن انگیزه تحصيلي می پردازند </a:t>
            </a:r>
            <a:r>
              <a:rPr lang="fa-IR">
                <a:cs typeface="B Nazanin" panose="00000400000000000000" pitchFamily="2" charset="-78"/>
              </a:rPr>
              <a:t>نيز </a:t>
            </a:r>
            <a:r>
              <a:rPr lang="fa-IR" smtClean="0">
                <a:cs typeface="B Nazanin" panose="00000400000000000000" pitchFamily="2" charset="-78"/>
              </a:rPr>
              <a:t>همخواني </a:t>
            </a:r>
            <a:r>
              <a:rPr lang="fa-IR">
                <a:cs typeface="B Nazanin" panose="00000400000000000000" pitchFamily="2" charset="-78"/>
              </a:rPr>
              <a:t>دارد اگر بحث تمـايلات نيـازي پارسـونز و انتظـارات اجتمـاعي </a:t>
            </a:r>
            <a:r>
              <a:rPr lang="fa-IR" smtClean="0">
                <a:cs typeface="B Nazanin" panose="00000400000000000000" pitchFamily="2" charset="-78"/>
              </a:rPr>
              <a:t>ميلز و گرث </a:t>
            </a:r>
            <a:r>
              <a:rPr lang="fa-IR">
                <a:cs typeface="B Nazanin" panose="00000400000000000000" pitchFamily="2" charset="-78"/>
              </a:rPr>
              <a:t>را نيز مدنظر قرار دهيم، بيش از پيش به اهميت نقش تعامل اسـاتيد و دانـشجو در برانگيختگـي انگيزةتحصيلي دانشجويان </a:t>
            </a:r>
            <a:r>
              <a:rPr lang="fa-IR" smtClean="0">
                <a:cs typeface="B Nazanin" panose="00000400000000000000" pitchFamily="2" charset="-78"/>
              </a:rPr>
              <a:t>پی خواهيم برد.</a:t>
            </a:r>
            <a:endParaRPr lang="fa-IR">
              <a:cs typeface="B Nazanin" panose="00000400000000000000" pitchFamily="2" charset="-78"/>
            </a:endParaRPr>
          </a:p>
        </p:txBody>
      </p:sp>
      <p:sp>
        <p:nvSpPr>
          <p:cNvPr id="4" name="Flowchart: Alternate Process 3"/>
          <p:cNvSpPr/>
          <p:nvPr/>
        </p:nvSpPr>
        <p:spPr>
          <a:xfrm>
            <a:off x="682388" y="2183635"/>
            <a:ext cx="2702250" cy="887105"/>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انتظـارات اجتمـاعي ميلز و گرث</a:t>
            </a:r>
            <a:endParaRPr lang="fa-IR"/>
          </a:p>
        </p:txBody>
      </p:sp>
      <p:sp>
        <p:nvSpPr>
          <p:cNvPr id="5" name="Flowchart: Alternate Process 4"/>
          <p:cNvSpPr/>
          <p:nvPr/>
        </p:nvSpPr>
        <p:spPr>
          <a:xfrm>
            <a:off x="838200" y="3848669"/>
            <a:ext cx="2546438" cy="1228298"/>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تمـايلات نيـازي پارسـونز</a:t>
            </a:r>
            <a:endParaRPr lang="fa-IR"/>
          </a:p>
        </p:txBody>
      </p:sp>
    </p:spTree>
    <p:extLst>
      <p:ext uri="{BB962C8B-B14F-4D97-AF65-F5344CB8AC3E}">
        <p14:creationId xmlns:p14="http://schemas.microsoft.com/office/powerpoint/2010/main" val="343760771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3583858" y="1825625"/>
            <a:ext cx="7769942" cy="4351338"/>
          </a:xfrm>
        </p:spPr>
        <p:txBody>
          <a:bodyPr>
            <a:normAutofit fontScale="92500" lnSpcReduction="10000"/>
          </a:bodyPr>
          <a:lstStyle/>
          <a:p>
            <a:pPr algn="just"/>
            <a:r>
              <a:rPr lang="fa-IR">
                <a:cs typeface="B Nazanin" panose="00000400000000000000" pitchFamily="2" charset="-78"/>
              </a:rPr>
              <a:t>ميانگين </a:t>
            </a:r>
            <a:r>
              <a:rPr lang="fa-IR" smtClean="0">
                <a:cs typeface="B Nazanin" panose="00000400000000000000" pitchFamily="2" charset="-78"/>
              </a:rPr>
              <a:t>ارزيابي </a:t>
            </a:r>
            <a:r>
              <a:rPr lang="fa-IR">
                <a:cs typeface="B Nazanin" panose="00000400000000000000" pitchFamily="2" charset="-78"/>
              </a:rPr>
              <a:t>از گروههاي مرجع در بين پاسخگويان، بالاتر از </a:t>
            </a:r>
            <a:r>
              <a:rPr lang="fa-IR" smtClean="0">
                <a:cs typeface="B Nazanin" panose="00000400000000000000" pitchFamily="2" charset="-78"/>
              </a:rPr>
              <a:t>حد متوسط </a:t>
            </a:r>
            <a:r>
              <a:rPr lang="fa-IR">
                <a:cs typeface="B Nazanin" panose="00000400000000000000" pitchFamily="2" charset="-78"/>
              </a:rPr>
              <a:t>مي باشد كه نشاندهندة اهميـت بالاي گروه مرجع نزد پاسخگويان </a:t>
            </a:r>
            <a:r>
              <a:rPr lang="fa-IR" smtClean="0">
                <a:cs typeface="B Nazanin" panose="00000400000000000000" pitchFamily="2" charset="-78"/>
              </a:rPr>
              <a:t>است. </a:t>
            </a:r>
            <a:r>
              <a:rPr lang="fa-IR">
                <a:cs typeface="B Nazanin" panose="00000400000000000000" pitchFamily="2" charset="-78"/>
              </a:rPr>
              <a:t>همچنين نتايج همبستگي نشان از همبـستگي مثبـت بـالاي ايـن متغير با انگيزه </a:t>
            </a:r>
            <a:r>
              <a:rPr lang="fa-IR" smtClean="0">
                <a:cs typeface="B Nazanin" panose="00000400000000000000" pitchFamily="2" charset="-78"/>
              </a:rPr>
              <a:t>تحصيلي </a:t>
            </a:r>
            <a:r>
              <a:rPr lang="fa-IR">
                <a:cs typeface="B Nazanin" panose="00000400000000000000" pitchFamily="2" charset="-78"/>
              </a:rPr>
              <a:t>داشت و نتايج رگرسيوني نيز نشان داد اين گروهها تأثير مثبتي بـر انگيـزة تحـصيلي </a:t>
            </a:r>
            <a:r>
              <a:rPr lang="fa-IR" smtClean="0">
                <a:cs typeface="B Nazanin" panose="00000400000000000000" pitchFamily="2" charset="-78"/>
              </a:rPr>
              <a:t>دانشجويان </a:t>
            </a:r>
            <a:r>
              <a:rPr lang="fa-IR">
                <a:cs typeface="B Nazanin" panose="00000400000000000000" pitchFamily="2" charset="-78"/>
              </a:rPr>
              <a:t>دارند و اين موضوع از طريق نظريه </a:t>
            </a:r>
            <a:r>
              <a:rPr lang="fa-IR" smtClean="0">
                <a:cs typeface="B Nazanin" panose="00000400000000000000" pitchFamily="2" charset="-78"/>
              </a:rPr>
              <a:t>هايی </a:t>
            </a:r>
            <a:r>
              <a:rPr lang="fa-IR">
                <a:cs typeface="B Nazanin" panose="00000400000000000000" pitchFamily="2" charset="-78"/>
              </a:rPr>
              <a:t>همچون نظرية گروههاي مرجـع مرتـون و هـيمن </a:t>
            </a:r>
            <a:r>
              <a:rPr lang="fa-IR" smtClean="0">
                <a:cs typeface="B Nazanin" panose="00000400000000000000" pitchFamily="2" charset="-78"/>
              </a:rPr>
              <a:t>قابل تطبيق </a:t>
            </a:r>
            <a:r>
              <a:rPr lang="fa-IR">
                <a:cs typeface="B Nazanin" panose="00000400000000000000" pitchFamily="2" charset="-78"/>
              </a:rPr>
              <a:t>است، كه در آن فرد به تأييد يا توبيخ رفتارش تحت تأثير افراد يا گروههاي خاص مي </a:t>
            </a:r>
            <a:r>
              <a:rPr lang="fa-IR" smtClean="0">
                <a:cs typeface="B Nazanin" panose="00000400000000000000" pitchFamily="2" charset="-78"/>
              </a:rPr>
              <a:t>پردازد. به عبارت </a:t>
            </a:r>
            <a:r>
              <a:rPr lang="fa-IR">
                <a:cs typeface="B Nazanin" panose="00000400000000000000" pitchFamily="2" charset="-78"/>
              </a:rPr>
              <a:t>ديگر دانشجويان به افرادي كه مي خواهند تا </a:t>
            </a:r>
            <a:r>
              <a:rPr lang="fa-IR" smtClean="0">
                <a:cs typeface="B Nazanin" panose="00000400000000000000" pitchFamily="2" charset="-78"/>
              </a:rPr>
              <a:t>به </a:t>
            </a:r>
            <a:r>
              <a:rPr lang="fa-IR">
                <a:cs typeface="B Nazanin" panose="00000400000000000000" pitchFamily="2" charset="-78"/>
              </a:rPr>
              <a:t>موقعيت آنها دست يابند علاقه نـشان مـي دهنـد، و اين موضوع باعث افزايش انگيزة آنها مي </a:t>
            </a:r>
            <a:r>
              <a:rPr lang="fa-IR" smtClean="0">
                <a:cs typeface="B Nazanin" panose="00000400000000000000" pitchFamily="2" charset="-78"/>
              </a:rPr>
              <a:t>شود </a:t>
            </a:r>
            <a:r>
              <a:rPr lang="fa-IR">
                <a:cs typeface="B Nazanin" panose="00000400000000000000" pitchFamily="2" charset="-78"/>
              </a:rPr>
              <a:t>همچنين اين موضوع بـا انتظـارات و ارزيابيهـاي اجتمـاعي مطرح در </a:t>
            </a:r>
            <a:r>
              <a:rPr lang="fa-IR" smtClean="0">
                <a:cs typeface="B Nazanin" panose="00000400000000000000" pitchFamily="2" charset="-78"/>
              </a:rPr>
              <a:t>نظريه هاي </a:t>
            </a:r>
            <a:r>
              <a:rPr lang="fa-IR">
                <a:cs typeface="B Nazanin" panose="00000400000000000000" pitchFamily="2" charset="-78"/>
              </a:rPr>
              <a:t>انگيزه ماهر و ميلز نيز </a:t>
            </a:r>
            <a:r>
              <a:rPr lang="fa-IR" smtClean="0">
                <a:cs typeface="B Nazanin" panose="00000400000000000000" pitchFamily="2" charset="-78"/>
              </a:rPr>
              <a:t>هم </a:t>
            </a:r>
            <a:r>
              <a:rPr lang="fa-IR">
                <a:cs typeface="B Nazanin" panose="00000400000000000000" pitchFamily="2" charset="-78"/>
              </a:rPr>
              <a:t>خواني </a:t>
            </a:r>
            <a:r>
              <a:rPr lang="fa-IR" smtClean="0">
                <a:cs typeface="B Nazanin" panose="00000400000000000000" pitchFamily="2" charset="-78"/>
              </a:rPr>
              <a:t>دارد و </a:t>
            </a:r>
            <a:r>
              <a:rPr lang="fa-IR" smtClean="0">
                <a:cs typeface="B Nazanin" panose="00000400000000000000" pitchFamily="2" charset="-78"/>
              </a:rPr>
              <a:t>اميد </a:t>
            </a:r>
            <a:r>
              <a:rPr lang="fa-IR">
                <a:cs typeface="B Nazanin" panose="00000400000000000000" pitchFamily="2" charset="-78"/>
              </a:rPr>
              <a:t>به آيندة شغلي ميزان متوسط رو بالا را نشان مي دهد </a:t>
            </a:r>
            <a:endParaRPr lang="fa-IR">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801022" y="1825625"/>
            <a:ext cx="2716878" cy="3528040"/>
          </a:xfrm>
          <a:prstGeom prst="rect">
            <a:avLst/>
          </a:prstGeom>
        </p:spPr>
      </p:pic>
      <p:sp>
        <p:nvSpPr>
          <p:cNvPr id="5" name="TextBox 4"/>
          <p:cNvSpPr txBox="1"/>
          <p:nvPr/>
        </p:nvSpPr>
        <p:spPr>
          <a:xfrm>
            <a:off x="1061884" y="5707626"/>
            <a:ext cx="2109019" cy="369332"/>
          </a:xfrm>
          <a:prstGeom prst="rect">
            <a:avLst/>
          </a:prstGeom>
          <a:noFill/>
        </p:spPr>
        <p:txBody>
          <a:bodyPr wrap="square" rtlCol="1">
            <a:spAutoFit/>
          </a:bodyPr>
          <a:lstStyle/>
          <a:p>
            <a:pPr algn="ctr"/>
            <a:r>
              <a:rPr lang="fa-IR" b="1" smtClean="0">
                <a:solidFill>
                  <a:srgbClr val="FF0000"/>
                </a:solidFill>
                <a:cs typeface="B Nazanin" panose="00000400000000000000" pitchFamily="2" charset="-78"/>
              </a:rPr>
              <a:t>رابرت مرتون</a:t>
            </a:r>
            <a:endParaRPr lang="fa-IR" b="1">
              <a:solidFill>
                <a:srgbClr val="FF0000"/>
              </a:solidFill>
              <a:cs typeface="B Nazanin" panose="00000400000000000000" pitchFamily="2" charset="-78"/>
            </a:endParaRPr>
          </a:p>
        </p:txBody>
      </p:sp>
    </p:spTree>
    <p:extLst>
      <p:ext uri="{BB962C8B-B14F-4D97-AF65-F5344CB8AC3E}">
        <p14:creationId xmlns:p14="http://schemas.microsoft.com/office/powerpoint/2010/main" val="30269339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395018" y="1825625"/>
            <a:ext cx="6958781" cy="4351338"/>
          </a:xfrm>
        </p:spPr>
        <p:txBody>
          <a:bodyPr>
            <a:normAutofit lnSpcReduction="10000"/>
          </a:bodyPr>
          <a:lstStyle/>
          <a:p>
            <a:pPr algn="just"/>
            <a:r>
              <a:rPr lang="fa-IR" smtClean="0">
                <a:cs typeface="B Nazanin" panose="00000400000000000000" pitchFamily="2" charset="-78"/>
              </a:rPr>
              <a:t>نتايج </a:t>
            </a:r>
            <a:r>
              <a:rPr lang="fa-IR">
                <a:cs typeface="B Nazanin" panose="00000400000000000000" pitchFamily="2" charset="-78"/>
              </a:rPr>
              <a:t>همبستگي نشان از همبستگي مثبت اين متغير </a:t>
            </a:r>
            <a:r>
              <a:rPr lang="fa-IR" smtClean="0">
                <a:cs typeface="B Nazanin" panose="00000400000000000000" pitchFamily="2" charset="-78"/>
              </a:rPr>
              <a:t>با انگيزه </a:t>
            </a:r>
            <a:r>
              <a:rPr lang="fa-IR">
                <a:cs typeface="B Nazanin" panose="00000400000000000000" pitchFamily="2" charset="-78"/>
              </a:rPr>
              <a:t>تحصيلي داشت و نتايج رگرسيوني نيز از تأثير مثبت اين متغير بـر انگيـزة تحـصيلي داشـت ايـن </a:t>
            </a:r>
            <a:r>
              <a:rPr lang="fa-IR" smtClean="0">
                <a:cs typeface="B Nazanin" panose="00000400000000000000" pitchFamily="2" charset="-78"/>
              </a:rPr>
              <a:t>موضوع </a:t>
            </a:r>
            <a:r>
              <a:rPr lang="fa-IR">
                <a:cs typeface="B Nazanin" panose="00000400000000000000" pitchFamily="2" charset="-78"/>
              </a:rPr>
              <a:t>مويد تحقيقات ديگران است </a:t>
            </a:r>
            <a:r>
              <a:rPr lang="fa-IR" smtClean="0">
                <a:cs typeface="B Nazanin" panose="00000400000000000000" pitchFamily="2" charset="-78"/>
              </a:rPr>
              <a:t>(</a:t>
            </a:r>
            <a:r>
              <a:rPr lang="fa-IR" smtClean="0">
                <a:cs typeface="B Nazanin" panose="00000400000000000000" pitchFamily="2" charset="-78"/>
              </a:rPr>
              <a:t>عسكري</a:t>
            </a:r>
            <a:r>
              <a:rPr lang="fa-IR">
                <a:cs typeface="B Nazanin" panose="00000400000000000000" pitchFamily="2" charset="-78"/>
              </a:rPr>
              <a:t>، </a:t>
            </a:r>
            <a:r>
              <a:rPr lang="fa-IR" smtClean="0">
                <a:cs typeface="B Nazanin" panose="00000400000000000000" pitchFamily="2" charset="-78"/>
              </a:rPr>
              <a:t>1384؛ روحـي </a:t>
            </a:r>
            <a:r>
              <a:rPr lang="fa-IR">
                <a:cs typeface="B Nazanin" panose="00000400000000000000" pitchFamily="2" charset="-78"/>
              </a:rPr>
              <a:t>و همكـاران، 1386؛ مولـوي و همكـاران، </a:t>
            </a:r>
            <a:r>
              <a:rPr lang="fa-IR" smtClean="0">
                <a:cs typeface="B Nazanin" panose="00000400000000000000" pitchFamily="2" charset="-78"/>
              </a:rPr>
              <a:t>1386</a:t>
            </a:r>
            <a:r>
              <a:rPr lang="fa-IR" smtClean="0">
                <a:cs typeface="B Nazanin" panose="00000400000000000000" pitchFamily="2" charset="-78"/>
              </a:rPr>
              <a:t>)</a:t>
            </a:r>
          </a:p>
          <a:p>
            <a:pPr algn="just"/>
            <a:r>
              <a:rPr lang="fa-IR" smtClean="0">
                <a:cs typeface="B Nazanin" panose="00000400000000000000" pitchFamily="2" charset="-78"/>
              </a:rPr>
              <a:t> </a:t>
            </a:r>
            <a:r>
              <a:rPr lang="fa-IR">
                <a:cs typeface="B Nazanin" panose="00000400000000000000" pitchFamily="2" charset="-78"/>
              </a:rPr>
              <a:t>همچنين نتايج تحليل مسير نيز از </a:t>
            </a:r>
            <a:r>
              <a:rPr lang="fa-IR" smtClean="0">
                <a:cs typeface="B Nazanin" panose="00000400000000000000" pitchFamily="2" charset="-78"/>
              </a:rPr>
              <a:t>تأثير </a:t>
            </a:r>
            <a:r>
              <a:rPr lang="fa-IR">
                <a:cs typeface="B Nazanin" panose="00000400000000000000" pitchFamily="2" charset="-78"/>
              </a:rPr>
              <a:t>مستقيم و غير مستقيم اميدشغلي بر </a:t>
            </a:r>
            <a:r>
              <a:rPr lang="fa-IR" smtClean="0">
                <a:cs typeface="B Nazanin" panose="00000400000000000000" pitchFamily="2" charset="-78"/>
              </a:rPr>
              <a:t>انگيزه تحـصيلي </a:t>
            </a:r>
            <a:r>
              <a:rPr lang="fa-IR">
                <a:cs typeface="B Nazanin" panose="00000400000000000000" pitchFamily="2" charset="-78"/>
              </a:rPr>
              <a:t>حكايـت </a:t>
            </a:r>
            <a:r>
              <a:rPr lang="fa-IR" smtClean="0">
                <a:cs typeface="B Nazanin" panose="00000400000000000000" pitchFamily="2" charset="-78"/>
              </a:rPr>
              <a:t>داشت. </a:t>
            </a:r>
            <a:r>
              <a:rPr lang="fa-IR">
                <a:cs typeface="B Nazanin" panose="00000400000000000000" pitchFamily="2" charset="-78"/>
              </a:rPr>
              <a:t>با توجه به نظريه احتمال و انتظار و اين موضوع قابل تبيين است چرا كه در اين نظريات به احتمال افراد براي ارضاء خواسته ها و تحقق اهدافشان و در نتيجه رضايت و خـشنودي تأكيـد مـي كننـد كـه ايـن رضايت و خشنودي به افزايش انگيزه مي </a:t>
            </a:r>
            <a:r>
              <a:rPr lang="fa-IR" smtClean="0">
                <a:cs typeface="B Nazanin" panose="00000400000000000000" pitchFamily="2" charset="-78"/>
              </a:rPr>
              <a:t>انجامد.</a:t>
            </a:r>
            <a:endParaRPr lang="fa-IR">
              <a:cs typeface="B Nazanin" panose="00000400000000000000" pitchFamily="2" charset="-78"/>
            </a:endParaRPr>
          </a:p>
        </p:txBody>
      </p:sp>
      <p:sp>
        <p:nvSpPr>
          <p:cNvPr id="4" name="Flowchart: Connector 3"/>
          <p:cNvSpPr/>
          <p:nvPr/>
        </p:nvSpPr>
        <p:spPr>
          <a:xfrm>
            <a:off x="1268362" y="3082413"/>
            <a:ext cx="2359742" cy="1312607"/>
          </a:xfrm>
          <a:prstGeom prst="flowChartConnector">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اميدشغلي</a:t>
            </a:r>
            <a:endParaRPr lang="fa-IR"/>
          </a:p>
        </p:txBody>
      </p:sp>
    </p:spTree>
    <p:extLst>
      <p:ext uri="{BB962C8B-B14F-4D97-AF65-F5344CB8AC3E}">
        <p14:creationId xmlns:p14="http://schemas.microsoft.com/office/powerpoint/2010/main" val="89008900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نتايج رگرسيوني از </a:t>
            </a:r>
            <a:r>
              <a:rPr lang="fa-IR" b="1">
                <a:solidFill>
                  <a:srgbClr val="FF0000"/>
                </a:solidFill>
                <a:cs typeface="B Nazanin" panose="00000400000000000000" pitchFamily="2" charset="-78"/>
              </a:rPr>
              <a:t>تأثير منفي پايگاه اجتماعي - اقتصادي بر انگيزة تحصيلي </a:t>
            </a:r>
            <a:r>
              <a:rPr lang="fa-IR">
                <a:cs typeface="B Nazanin" panose="00000400000000000000" pitchFamily="2" charset="-78"/>
              </a:rPr>
              <a:t>حكايت دارد. اين موضوع مغاير با تحقيقات پيشين است </a:t>
            </a:r>
            <a:r>
              <a:rPr lang="fa-IR" smtClean="0">
                <a:cs typeface="B Nazanin" panose="00000400000000000000" pitchFamily="2" charset="-78"/>
              </a:rPr>
              <a:t>(نظیر سید میرزایی1376.؛ </a:t>
            </a:r>
            <a:r>
              <a:rPr lang="fa-IR">
                <a:cs typeface="B Nazanin" panose="00000400000000000000" pitchFamily="2" charset="-78"/>
              </a:rPr>
              <a:t>لي، </a:t>
            </a:r>
            <a:r>
              <a:rPr lang="fa-IR" smtClean="0">
                <a:cs typeface="B Nazanin" panose="00000400000000000000" pitchFamily="2" charset="-78"/>
              </a:rPr>
              <a:t>2009). همچنين </a:t>
            </a:r>
            <a:r>
              <a:rPr lang="fa-IR">
                <a:cs typeface="B Nazanin" panose="00000400000000000000" pitchFamily="2" charset="-78"/>
              </a:rPr>
              <a:t>اين نتيجه مغاير با نظريـه سـرماية - اجتماعي جيمز كلمن و نظريه هاي افرادي چون كانگر، دانلن و ساترلند است كـه در آن بـه اهميـت </a:t>
            </a:r>
            <a:r>
              <a:rPr lang="fa-IR" smtClean="0">
                <a:cs typeface="B Nazanin" panose="00000400000000000000" pitchFamily="2" charset="-78"/>
              </a:rPr>
              <a:t>بـين </a:t>
            </a:r>
            <a:r>
              <a:rPr lang="fa-IR" smtClean="0">
                <a:cs typeface="B Nazanin" panose="00000400000000000000" pitchFamily="2" charset="-78"/>
              </a:rPr>
              <a:t>پايگاه اجتماعي-  </a:t>
            </a:r>
            <a:r>
              <a:rPr lang="fa-IR">
                <a:cs typeface="B Nazanin" panose="00000400000000000000" pitchFamily="2" charset="-78"/>
              </a:rPr>
              <a:t>اقتصادي خانواده بر روند تحصيلي فرزندان مي </a:t>
            </a:r>
            <a:r>
              <a:rPr lang="fa-IR" smtClean="0">
                <a:cs typeface="B Nazanin" panose="00000400000000000000" pitchFamily="2" charset="-78"/>
              </a:rPr>
              <a:t>پردازد </a:t>
            </a:r>
            <a:r>
              <a:rPr lang="fa-IR">
                <a:cs typeface="B Nazanin" panose="00000400000000000000" pitchFamily="2" charset="-78"/>
              </a:rPr>
              <a:t>احتمالاً با توجه به وضعيت شـغلي و اميد به آيندة فرد، و با توجه به اينكه تحصيل در اذهان افراد </a:t>
            </a:r>
            <a:r>
              <a:rPr lang="fa-IR" smtClean="0">
                <a:cs typeface="B Nazanin" panose="00000400000000000000" pitchFamily="2" charset="-78"/>
              </a:rPr>
              <a:t>طبقه </a:t>
            </a:r>
            <a:r>
              <a:rPr lang="fa-IR">
                <a:cs typeface="B Nazanin" panose="00000400000000000000" pitchFamily="2" charset="-78"/>
              </a:rPr>
              <a:t>بالا براي رسـيدن بـه ايـن دو مقولـه از اعتبار كمتري برخوردار است زيرا مشكلات مالي كمتـر </a:t>
            </a:r>
            <a:r>
              <a:rPr lang="fa-IR" smtClean="0">
                <a:cs typeface="B Nazanin" panose="00000400000000000000" pitchFamily="2" charset="-78"/>
              </a:rPr>
              <a:t>و آينـده </a:t>
            </a:r>
            <a:r>
              <a:rPr lang="fa-IR">
                <a:cs typeface="B Nazanin" panose="00000400000000000000" pitchFamily="2" charset="-78"/>
              </a:rPr>
              <a:t>روشـنتر دارنـد، لـذا كـساني كـه پايگـاه -اجتماعي اقتصادي بالاتري دارند، در نتيجه انگيزة پايين </a:t>
            </a:r>
            <a:r>
              <a:rPr lang="fa-IR" smtClean="0">
                <a:cs typeface="B Nazanin" panose="00000400000000000000" pitchFamily="2" charset="-78"/>
              </a:rPr>
              <a:t>تري دارند.</a:t>
            </a:r>
            <a:endParaRPr lang="fa-IR">
              <a:cs typeface="B Nazanin" panose="00000400000000000000" pitchFamily="2" charset="-78"/>
            </a:endParaRPr>
          </a:p>
        </p:txBody>
      </p:sp>
    </p:spTree>
    <p:extLst>
      <p:ext uri="{BB962C8B-B14F-4D97-AF65-F5344CB8AC3E}">
        <p14:creationId xmlns:p14="http://schemas.microsoft.com/office/powerpoint/2010/main" val="12353765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همچنين نتايج تحقيق نشان داد كه موفقيت تحصيلي رابطة مثبت و معني داري با انگيزة تحصيلي دارند كه در آن هر چه موفقيت تحصيلي از ميزان بالاتري برخوردار باشد انگيزه بالاتري در زمينة تحصيلي پيدا مي كنند، در واقع ديد </a:t>
            </a:r>
            <a:r>
              <a:rPr lang="fa-IR" smtClean="0">
                <a:cs typeface="B Nazanin" panose="00000400000000000000" pitchFamily="2" charset="-78"/>
              </a:rPr>
              <a:t>مثبت تري </a:t>
            </a:r>
            <a:r>
              <a:rPr lang="fa-IR">
                <a:cs typeface="B Nazanin" panose="00000400000000000000" pitchFamily="2" charset="-78"/>
              </a:rPr>
              <a:t>نسبت به درس و تحصيل پيدا مي </a:t>
            </a:r>
            <a:r>
              <a:rPr lang="fa-IR" smtClean="0">
                <a:cs typeface="B Nazanin" panose="00000400000000000000" pitchFamily="2" charset="-78"/>
              </a:rPr>
              <a:t>كنند.</a:t>
            </a:r>
            <a:endParaRPr lang="fa-IR">
              <a:cs typeface="B Nazanin" panose="00000400000000000000" pitchFamily="2" charset="-78"/>
            </a:endParaRPr>
          </a:p>
        </p:txBody>
      </p:sp>
    </p:spTree>
    <p:extLst>
      <p:ext uri="{BB962C8B-B14F-4D97-AF65-F5344CB8AC3E}">
        <p14:creationId xmlns:p14="http://schemas.microsoft.com/office/powerpoint/2010/main" val="170766291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a:bodyPr>
          <a:lstStyle/>
          <a:p>
            <a:pPr algn="just"/>
            <a:r>
              <a:rPr lang="fa-IR">
                <a:cs typeface="B Nazanin" panose="00000400000000000000" pitchFamily="2" charset="-78"/>
              </a:rPr>
              <a:t>محقق نتيجه گرفت كه به نقش و اهميت خانواده و والدين در </a:t>
            </a:r>
            <a:r>
              <a:rPr lang="fa-IR" b="1">
                <a:solidFill>
                  <a:srgbClr val="FF0000"/>
                </a:solidFill>
                <a:cs typeface="B Nazanin" panose="00000400000000000000" pitchFamily="2" charset="-78"/>
              </a:rPr>
              <a:t>ارتقاء انگيزة تحـصيلي </a:t>
            </a:r>
            <a:r>
              <a:rPr lang="fa-IR">
                <a:cs typeface="B Nazanin" panose="00000400000000000000" pitchFamily="2" charset="-78"/>
              </a:rPr>
              <a:t>بايـد توجـه كـرد و درصدد </a:t>
            </a:r>
            <a:r>
              <a:rPr lang="fa-IR" smtClean="0">
                <a:cs typeface="B Nazanin" panose="00000400000000000000" pitchFamily="2" charset="-78"/>
              </a:rPr>
              <a:t>آگاهي </a:t>
            </a:r>
            <a:r>
              <a:rPr lang="fa-IR">
                <a:cs typeface="B Nazanin" panose="00000400000000000000" pitchFamily="2" charset="-78"/>
              </a:rPr>
              <a:t>بخشي به خانواده ها برآمد به طوري كه آنها تعامل بيشتري بـا فرزنـدان در زمينـة تحـصيل </a:t>
            </a:r>
            <a:r>
              <a:rPr lang="fa-IR" smtClean="0">
                <a:cs typeface="B Nazanin" panose="00000400000000000000" pitchFamily="2" charset="-78"/>
              </a:rPr>
              <a:t>داشته </a:t>
            </a:r>
            <a:r>
              <a:rPr lang="fa-IR">
                <a:cs typeface="B Nazanin" panose="00000400000000000000" pitchFamily="2" charset="-78"/>
              </a:rPr>
              <a:t>باشند و همچنين موفقيت هاي تحصيلي فرزندان خود را </a:t>
            </a:r>
            <a:r>
              <a:rPr lang="fa-IR" smtClean="0">
                <a:cs typeface="B Nazanin" panose="00000400000000000000" pitchFamily="2" charset="-78"/>
              </a:rPr>
              <a:t>بستايند </a:t>
            </a:r>
            <a:r>
              <a:rPr lang="fa-IR">
                <a:cs typeface="B Nazanin" panose="00000400000000000000" pitchFamily="2" charset="-78"/>
              </a:rPr>
              <a:t>و فضاي امن و سالمي را بـراي فرزند فراهم </a:t>
            </a:r>
            <a:r>
              <a:rPr lang="fa-IR" smtClean="0">
                <a:cs typeface="B Nazanin" panose="00000400000000000000" pitchFamily="2" charset="-78"/>
              </a:rPr>
              <a:t>آورند. </a:t>
            </a:r>
            <a:r>
              <a:rPr lang="fa-IR">
                <a:cs typeface="B Nazanin" panose="00000400000000000000" pitchFamily="2" charset="-78"/>
              </a:rPr>
              <a:t>گروههاي مرجع نيز نقـش عمـده اي در بـالابردن و يـا حتـي كـاهش </a:t>
            </a:r>
            <a:r>
              <a:rPr lang="fa-IR" smtClean="0">
                <a:cs typeface="B Nazanin" panose="00000400000000000000" pitchFamily="2" charset="-78"/>
              </a:rPr>
              <a:t>انگيزة تحـصيلي </a:t>
            </a:r>
            <a:r>
              <a:rPr lang="fa-IR">
                <a:cs typeface="B Nazanin" panose="00000400000000000000" pitchFamily="2" charset="-78"/>
              </a:rPr>
              <a:t>دانشجويان ايفاء مي كنند،</a:t>
            </a:r>
            <a:r>
              <a:rPr lang="fa-IR"/>
              <a:t> </a:t>
            </a:r>
          </a:p>
        </p:txBody>
      </p:sp>
      <p:sp>
        <p:nvSpPr>
          <p:cNvPr id="4" name="Flowchart: Alternate Process 3"/>
          <p:cNvSpPr/>
          <p:nvPr/>
        </p:nvSpPr>
        <p:spPr>
          <a:xfrm>
            <a:off x="838200" y="4483510"/>
            <a:ext cx="3480619" cy="1032387"/>
          </a:xfrm>
          <a:prstGeom prst="flowChartAlternateProces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گروههاي مرجع</a:t>
            </a:r>
            <a:endParaRPr lang="fa-IR"/>
          </a:p>
        </p:txBody>
      </p:sp>
    </p:spTree>
    <p:extLst>
      <p:ext uri="{BB962C8B-B14F-4D97-AF65-F5344CB8AC3E}">
        <p14:creationId xmlns:p14="http://schemas.microsoft.com/office/powerpoint/2010/main" val="93561985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اهم گروههاي مرجع مدنظر دانشجويان در اين تحقيق عبارت بودنـد از </a:t>
            </a:r>
            <a:r>
              <a:rPr lang="fa-IR" b="1">
                <a:solidFill>
                  <a:srgbClr val="FF0000"/>
                </a:solidFill>
                <a:cs typeface="B Nazanin" panose="00000400000000000000" pitchFamily="2" charset="-78"/>
              </a:rPr>
              <a:t>دوسـتان، اساتيد، دانشجويان مقاطع بالاتر، اعضاي خانواده، فاميل و </a:t>
            </a:r>
            <a:r>
              <a:rPr lang="fa-IR" b="1" smtClean="0">
                <a:solidFill>
                  <a:srgbClr val="FF0000"/>
                </a:solidFill>
                <a:cs typeface="B Nazanin" panose="00000400000000000000" pitchFamily="2" charset="-78"/>
              </a:rPr>
              <a:t>آشنايان</a:t>
            </a:r>
            <a:r>
              <a:rPr lang="fa-IR" smtClean="0">
                <a:cs typeface="B Nazanin" panose="00000400000000000000" pitchFamily="2" charset="-78"/>
              </a:rPr>
              <a:t>. </a:t>
            </a:r>
            <a:r>
              <a:rPr lang="fa-IR">
                <a:cs typeface="B Nazanin" panose="00000400000000000000" pitchFamily="2" charset="-78"/>
              </a:rPr>
              <a:t>اگر اطلاعاتي به دانشجويان داده شود كـه آنها در انتخاب اين الگوها دقت لازم را داشته باشند ، و افرادي را مدنظر قرار دهند كه بـه درس و تحـصيل اهميت مي دهند، </a:t>
            </a:r>
            <a:endParaRPr lang="fa-IR"/>
          </a:p>
        </p:txBody>
      </p:sp>
    </p:spTree>
    <p:extLst>
      <p:ext uri="{BB962C8B-B14F-4D97-AF65-F5344CB8AC3E}">
        <p14:creationId xmlns:p14="http://schemas.microsoft.com/office/powerpoint/2010/main" val="299908957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اين به رشد و ارتقاء انگيزة تحصيلي به آنها كمك مي  كند يكي از مهمترين متغيرهـايي كـه بر انگيزةتحصيلي دانشجويان تأثير مي گذارد</a:t>
            </a:r>
            <a:r>
              <a:rPr lang="fa-IR" b="1">
                <a:solidFill>
                  <a:srgbClr val="FF0000"/>
                </a:solidFill>
                <a:cs typeface="B Nazanin" panose="00000400000000000000" pitchFamily="2" charset="-78"/>
              </a:rPr>
              <a:t>، تعامل استاد و دانشجو </a:t>
            </a:r>
            <a:r>
              <a:rPr lang="fa-IR">
                <a:cs typeface="B Nazanin" panose="00000400000000000000" pitchFamily="2" charset="-78"/>
              </a:rPr>
              <a:t>است، نتيجه تحقيـق حـاكي از كـنش پایین تر از حد متوسط دانشجويان و اساتيد بود، بنابراين دانـشگاه و مـسئولين مربـوط هـايي را برنامـه تدارك ببينند كه به ارتقاء تعاملات اساتيد و دانشجويان كمك كنند، از طريق برگزار كردن جلسات علمـي، و حتي نشستهاي غيرعلمي كه فضاي تعاملي را با حفظ حرمتها براي اين افراد فراهم كند</a:t>
            </a:r>
          </a:p>
          <a:p>
            <a:endParaRPr lang="fa-IR"/>
          </a:p>
        </p:txBody>
      </p:sp>
    </p:spTree>
    <p:extLst>
      <p:ext uri="{BB962C8B-B14F-4D97-AF65-F5344CB8AC3E}">
        <p14:creationId xmlns:p14="http://schemas.microsoft.com/office/powerpoint/2010/main" val="19296245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براي شغل و اميد دستيابي به آن بعد از فارغ التحصيلي به عنوان يكي از دغدغه هـاي اصـلي دانـشجويان، بايـد ساختارهاي اقتصادي جامعه به سمتي حركت كنند كه </a:t>
            </a:r>
            <a:r>
              <a:rPr lang="fa-IR" b="1">
                <a:solidFill>
                  <a:srgbClr val="FF0000"/>
                </a:solidFill>
                <a:cs typeface="B Nazanin" panose="00000400000000000000" pitchFamily="2" charset="-78"/>
              </a:rPr>
              <a:t>متناسب با نياز متخصصان</a:t>
            </a:r>
            <a:r>
              <a:rPr lang="fa-IR">
                <a:cs typeface="B Nazanin" panose="00000400000000000000" pitchFamily="2" charset="-78"/>
              </a:rPr>
              <a:t>، ايجاد اشتغال شود چـرا كـه هرچه فرد اميد بيشتري براي دستيابي به شغل داشته باشد، انگيزة بيشتري براي درس و تحصيل پيدا مي </a:t>
            </a:r>
            <a:r>
              <a:rPr lang="fa-IR" smtClean="0">
                <a:cs typeface="B Nazanin" panose="00000400000000000000" pitchFamily="2" charset="-78"/>
              </a:rPr>
              <a:t>كند.</a:t>
            </a:r>
            <a:endParaRPr lang="fa-IR">
              <a:cs typeface="B Nazanin" panose="00000400000000000000" pitchFamily="2" charset="-78"/>
            </a:endParaRPr>
          </a:p>
        </p:txBody>
      </p:sp>
    </p:spTree>
    <p:extLst>
      <p:ext uri="{BB962C8B-B14F-4D97-AF65-F5344CB8AC3E}">
        <p14:creationId xmlns:p14="http://schemas.microsoft.com/office/powerpoint/2010/main" val="42083138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576</TotalTime>
  <Words>8549</Words>
  <Application>Microsoft Office PowerPoint</Application>
  <PresentationFormat>Widescreen</PresentationFormat>
  <Paragraphs>179</Paragraphs>
  <Slides>113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113</vt:i4>
      </vt:variant>
    </vt:vector>
  </HeadingPairs>
  <TitlesOfParts>
    <vt:vector size="119" baseType="lpstr">
      <vt:lpstr>Arial</vt:lpstr>
      <vt:lpstr>B Nazanin</vt:lpstr>
      <vt:lpstr>Calibri</vt:lpstr>
      <vt:lpstr>Calibri Light</vt:lpstr>
      <vt:lpstr>Times New Roman</vt:lpstr>
      <vt:lpstr>Office Theme</vt:lpstr>
      <vt:lpstr>عنوان مقاله: عوامل جامعه شناختي موثر بر ميزان انگيزة تحصيلي دانشجويان دانشگاه فردوسي مشهد</vt:lpstr>
      <vt:lpstr>چکیده</vt:lpstr>
      <vt:lpstr>چکیده</vt:lpstr>
      <vt:lpstr>كليدواژه </vt:lpstr>
      <vt:lpstr>مقدمه</vt:lpstr>
      <vt:lpstr>PowerPoint Presentation</vt:lpstr>
      <vt:lpstr>PowerPoint Presentation</vt:lpstr>
      <vt:lpstr>PowerPoint Presentation</vt:lpstr>
      <vt:lpstr>PowerPoint Presentation</vt:lpstr>
      <vt:lpstr>PowerPoint Presentation</vt:lpstr>
      <vt:lpstr>در اين مقاله دو پرسش اساسي بـه شـرح زيـر پاسـخ داده خواهـد شـد: </vt:lpstr>
      <vt:lpstr>پيشينه تجربي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چارچوب نظري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كنش متقابل استاد و دانشجو </vt:lpstr>
      <vt:lpstr>PowerPoint Presentation</vt:lpstr>
      <vt:lpstr>PowerPoint Presentation</vt:lpstr>
      <vt:lpstr>PowerPoint Presentation</vt:lpstr>
      <vt:lpstr>PowerPoint Presentation</vt:lpstr>
      <vt:lpstr>PowerPoint Presentation</vt:lpstr>
      <vt:lpstr>كنش متقابل استاد و دانشجو </vt:lpstr>
      <vt:lpstr>اميد به آينده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عوامل مرتبط با انگيزةتحصيلي و ابعاد آن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نتيجه گيري و بحث</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MaZz!i</dc:creator>
  <cp:lastModifiedBy>MaZz!i</cp:lastModifiedBy>
  <cp:revision>88</cp:revision>
  <cp:lastPrinted>2026-09-23T08:35:13Z</cp:lastPrinted>
  <dcterms:created xsi:type="dcterms:W3CDTF">2026-08-06T13:31:02Z</dcterms:created>
  <dcterms:modified xsi:type="dcterms:W3CDTF">2026-09-23T08:35:29Z</dcterms:modified>
</cp:coreProperties>
</file>